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97" r:id="rId2"/>
    <p:sldId id="391" r:id="rId3"/>
    <p:sldId id="392" r:id="rId4"/>
    <p:sldId id="365" r:id="rId5"/>
    <p:sldId id="366" r:id="rId6"/>
    <p:sldId id="390" r:id="rId7"/>
    <p:sldId id="367" r:id="rId8"/>
    <p:sldId id="398" r:id="rId9"/>
    <p:sldId id="400" r:id="rId10"/>
    <p:sldId id="429" r:id="rId11"/>
    <p:sldId id="430" r:id="rId12"/>
    <p:sldId id="370" r:id="rId13"/>
    <p:sldId id="402" r:id="rId14"/>
    <p:sldId id="401" r:id="rId15"/>
    <p:sldId id="403" r:id="rId16"/>
    <p:sldId id="371" r:id="rId17"/>
    <p:sldId id="399" r:id="rId18"/>
    <p:sldId id="375" r:id="rId19"/>
    <p:sldId id="431" r:id="rId20"/>
    <p:sldId id="377" r:id="rId21"/>
    <p:sldId id="404" r:id="rId22"/>
    <p:sldId id="411" r:id="rId23"/>
    <p:sldId id="393" r:id="rId24"/>
    <p:sldId id="396" r:id="rId25"/>
    <p:sldId id="405" r:id="rId26"/>
    <p:sldId id="408" r:id="rId27"/>
    <p:sldId id="409" r:id="rId28"/>
    <p:sldId id="389" r:id="rId29"/>
    <p:sldId id="379" r:id="rId30"/>
    <p:sldId id="380" r:id="rId31"/>
    <p:sldId id="382" r:id="rId32"/>
    <p:sldId id="410" r:id="rId33"/>
    <p:sldId id="394" r:id="rId34"/>
    <p:sldId id="372" r:id="rId35"/>
    <p:sldId id="373" r:id="rId36"/>
    <p:sldId id="374" r:id="rId37"/>
    <p:sldId id="395" r:id="rId38"/>
    <p:sldId id="407" r:id="rId39"/>
  </p:sldIdLst>
  <p:sldSz cx="9144000" cy="6858000" type="screen4x3"/>
  <p:notesSz cx="7099300" cy="10234613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charset="0"/>
        <a:ea typeface="ヒラギノ角ゴ Pro W3" pitchFamily="-123" charset="-128"/>
        <a:cs typeface="ヒラギノ角ゴ Pro W3" pitchFamily="-123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charset="0"/>
        <a:ea typeface="ヒラギノ角ゴ Pro W3" pitchFamily="-123" charset="-128"/>
        <a:cs typeface="ヒラギノ角ゴ Pro W3" pitchFamily="-123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charset="0"/>
        <a:ea typeface="ヒラギノ角ゴ Pro W3" pitchFamily="-123" charset="-128"/>
        <a:cs typeface="ヒラギノ角ゴ Pro W3" pitchFamily="-123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charset="0"/>
        <a:ea typeface="ヒラギノ角ゴ Pro W3" pitchFamily="-123" charset="-128"/>
        <a:cs typeface="ヒラギノ角ゴ Pro W3" pitchFamily="-123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charset="0"/>
        <a:ea typeface="ヒラギノ角ゴ Pro W3" pitchFamily="-123" charset="-128"/>
        <a:cs typeface="ヒラギノ角ゴ Pro W3" pitchFamily="-123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anose="02080604020202020204" charset="0"/>
        <a:ea typeface="ヒラギノ角ゴ Pro W3" pitchFamily="-123" charset="-128"/>
        <a:cs typeface="ヒラギノ角ゴ Pro W3" pitchFamily="-123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anose="02080604020202020204" charset="0"/>
        <a:ea typeface="ヒラギノ角ゴ Pro W3" pitchFamily="-123" charset="-128"/>
        <a:cs typeface="ヒラギノ角ゴ Pro W3" pitchFamily="-123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anose="02080604020202020204" charset="0"/>
        <a:ea typeface="ヒラギノ角ゴ Pro W3" pitchFamily="-123" charset="-128"/>
        <a:cs typeface="ヒラギノ角ゴ Pro W3" pitchFamily="-123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anose="02080604020202020204" charset="0"/>
        <a:ea typeface="ヒラギノ角ゴ Pro W3" pitchFamily="-123" charset="-128"/>
        <a:cs typeface="ヒラギノ角ゴ Pro W3" pitchFamily="-12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 autoAdjust="0"/>
    <p:restoredTop sz="94048" autoAdjust="0"/>
  </p:normalViewPr>
  <p:slideViewPr>
    <p:cSldViewPr snapToGrid="0">
      <p:cViewPr varScale="1">
        <p:scale>
          <a:sx n="94" d="100"/>
          <a:sy n="94" d="100"/>
        </p:scale>
        <p:origin x="20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>
              <a:latin typeface="Helvetica Neue Light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47282-0E53-F546-9044-F9461ABDA316}" type="datetimeFigureOut">
              <a:rPr lang="es-ES_tradnl" smtClean="0">
                <a:latin typeface="Helvetica Neue Light"/>
              </a:rPr>
              <a:t>05/03/2020</a:t>
            </a:fld>
            <a:endParaRPr lang="es-ES_tradnl" dirty="0">
              <a:latin typeface="Helvetica Neue Light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>
              <a:latin typeface="Helvetica Neue Light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3B3CF-D3FE-834A-BB7F-FF57DA5C7A5B}" type="slidenum">
              <a:rPr lang="es-ES_tradnl" smtClean="0">
                <a:latin typeface="Helvetica Neue Light"/>
              </a:rPr>
              <a:t>‹Nº›</a:t>
            </a:fld>
            <a:endParaRPr lang="es-ES_tradnl" dirty="0">
              <a:latin typeface="Helvetica Neue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Helvetica Neue Ligh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Helvetica Neue Light"/>
                <a:ea typeface="+mn-ea"/>
                <a:cs typeface="+mn-cs"/>
              </a:defRPr>
            </a:lvl1pPr>
          </a:lstStyle>
          <a:p>
            <a:pPr>
              <a:defRPr/>
            </a:pPr>
            <a:fld id="{1E17396E-A9D7-4CFD-979F-21AC9DD5CA2B}" type="datetimeFigureOut">
              <a:rPr lang="es-ES" smtClean="0"/>
              <a:t>05/03/2020</a:t>
            </a:fld>
            <a:endParaRPr lang="es-ES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es-ES" noProof="0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s-ES" noProof="0" dirty="0"/>
              <a:t>Haga clic para modificar el estilo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Helvetica Neue Ligh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Helvetica Neue Light"/>
                <a:ea typeface="+mn-ea"/>
                <a:cs typeface="+mn-cs"/>
              </a:defRPr>
            </a:lvl1pPr>
          </a:lstStyle>
          <a:p>
            <a:pPr>
              <a:defRPr/>
            </a:pPr>
            <a:fld id="{1D117DE6-8413-4178-9453-6F7E24AEA8F7}" type="slidenum">
              <a:rPr lang="es-ES" smtClean="0"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Light"/>
        <a:ea typeface="ヒラギノ角ゴ Pro W3" pitchFamily="-123" charset="-128"/>
        <a:cs typeface="ヒラギノ角ゴ Pro W3" pitchFamily="-123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Light"/>
        <a:ea typeface="ヒラギノ角ゴ Pro W3" pitchFamily="-123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Light"/>
        <a:ea typeface="ヒラギノ角ゴ Pro W3" pitchFamily="-123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Light"/>
        <a:ea typeface="ヒラギノ角ゴ Pro W3" pitchFamily="-123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Light"/>
        <a:ea typeface="ヒラギノ角ゴ Pro W3" pitchFamily="-123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6979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Trobec</a:t>
            </a:r>
            <a:r>
              <a:rPr lang="es-ES" dirty="0"/>
              <a:t> </a:t>
            </a:r>
            <a:r>
              <a:rPr lang="es-ES" dirty="0" err="1"/>
              <a:t>pag</a:t>
            </a:r>
            <a:r>
              <a:rPr lang="es-ES" dirty="0"/>
              <a:t> 52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117DE6-8413-4178-9453-6F7E24AEA8F7}" type="slidenum">
              <a:rPr lang="es-ES" smtClean="0"/>
              <a:t>34</a:t>
            </a:fld>
            <a:endParaRPr lang="es-E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800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800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800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s-ES" dirty="0" err="1"/>
              <a:t>Cap</a:t>
            </a:r>
            <a:r>
              <a:rPr lang="es-ES" dirty="0"/>
              <a:t> 2</a:t>
            </a:r>
            <a:r>
              <a:rPr lang="es-ES" baseline="0" dirty="0"/>
              <a:t> </a:t>
            </a:r>
            <a:r>
              <a:rPr lang="es-ES" baseline="0" dirty="0" err="1"/>
              <a:t>thomas</a:t>
            </a:r>
            <a:r>
              <a:rPr lang="es-ES" baseline="0" dirty="0"/>
              <a:t> </a:t>
            </a:r>
            <a:r>
              <a:rPr lang="es-ES" baseline="0" dirty="0" err="1"/>
              <a:t>Rauber</a:t>
            </a:r>
            <a:r>
              <a:rPr lang="es-ES" baseline="0"/>
              <a:t> - </a:t>
            </a:r>
            <a:r>
              <a:rPr lang="es-ES"/>
              <a:t>Thomas </a:t>
            </a:r>
            <a:r>
              <a:rPr lang="es-ES" dirty="0" err="1"/>
              <a:t>Rauber</a:t>
            </a:r>
            <a:r>
              <a:rPr lang="es-ES" dirty="0"/>
              <a:t>-&gt; [35]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117DE6-8413-4178-9453-6F7E24AEA8F7}" type="slidenum">
              <a:rPr lang="es-ES" smtClean="0"/>
              <a:t>5</a:t>
            </a:fld>
            <a:endParaRPr lang="es-E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800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117DE6-8413-4178-9453-6F7E24AEA8F7}" type="slidenum">
              <a:rPr lang="es-ES" smtClean="0"/>
              <a:t>7</a:t>
            </a:fld>
            <a:endParaRPr lang="es-E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50531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800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s-ES_trad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8003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endParaRPr lang="es-ES_trad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4 Marcador de texto"/>
          <p:cNvSpPr txBox="1"/>
          <p:nvPr userDrawn="1"/>
        </p:nvSpPr>
        <p:spPr>
          <a:xfrm>
            <a:off x="457200" y="6610350"/>
            <a:ext cx="4114800" cy="357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ct val="20000"/>
              </a:spcBef>
              <a:spcAft>
                <a:spcPts val="0"/>
              </a:spcAft>
              <a:buFont typeface="Arial" panose="02080604020202020204" charset="0"/>
              <a:buNone/>
              <a:defRPr/>
            </a:pPr>
            <a:r>
              <a:rPr lang="es-ES" b="0" i="0">
                <a:latin typeface="Helvetica Neue Light"/>
                <a:ea typeface="+mn-ea"/>
                <a:cs typeface="Helvetica Neue Light"/>
              </a:rPr>
              <a:t>Haga clic para modificar el estilo de texto del patrón</a:t>
            </a:r>
            <a:endParaRPr lang="es-ES" b="0" i="0" dirty="0">
              <a:latin typeface="Helvetica Neue Light"/>
              <a:ea typeface="+mn-ea"/>
              <a:cs typeface="Helvetica Neue Light"/>
            </a:endParaRPr>
          </a:p>
        </p:txBody>
      </p:sp>
      <p:sp>
        <p:nvSpPr>
          <p:cNvPr id="8" name="14 Marcador de texto"/>
          <p:cNvSpPr txBox="1"/>
          <p:nvPr userDrawn="1"/>
        </p:nvSpPr>
        <p:spPr>
          <a:xfrm>
            <a:off x="4600575" y="6610350"/>
            <a:ext cx="4114800" cy="357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100" b="1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ct val="20000"/>
              </a:spcBef>
              <a:spcAft>
                <a:spcPts val="0"/>
              </a:spcAft>
              <a:buFont typeface="Arial" panose="02080604020202020204" charset="0"/>
              <a:buNone/>
              <a:defRPr/>
            </a:pPr>
            <a:r>
              <a:rPr lang="es-ES" b="0" i="0">
                <a:latin typeface="Helvetica Neue Light"/>
                <a:ea typeface="+mn-ea"/>
                <a:cs typeface="Helvetica Neue Light"/>
              </a:rPr>
              <a:t>Haga clic para modificar el estilo de texto del patrón</a:t>
            </a:r>
            <a:endParaRPr lang="es-ES" b="0" i="0" dirty="0">
              <a:latin typeface="Helvetica Neue Light"/>
              <a:ea typeface="+mn-ea"/>
              <a:cs typeface="Helvetica Neue Light"/>
            </a:endParaRPr>
          </a:p>
        </p:txBody>
      </p:sp>
      <p:sp>
        <p:nvSpPr>
          <p:cNvPr id="9" name="Rektangel 3"/>
          <p:cNvSpPr>
            <a:spLocks noChangeArrowheads="1"/>
          </p:cNvSpPr>
          <p:nvPr userDrawn="1"/>
        </p:nvSpPr>
        <p:spPr bwMode="auto">
          <a:xfrm>
            <a:off x="0" y="328613"/>
            <a:ext cx="9144000" cy="600075"/>
          </a:xfrm>
          <a:prstGeom prst="rect">
            <a:avLst/>
          </a:prstGeom>
          <a:gradFill rotWithShape="1">
            <a:gsLst>
              <a:gs pos="0">
                <a:srgbClr val="171717"/>
              </a:gs>
              <a:gs pos="100000">
                <a:srgbClr val="353637"/>
              </a:gs>
            </a:gsLst>
            <a:lin ang="16200000"/>
          </a:gradFill>
          <a:ln w="9525">
            <a:noFill/>
            <a:miter lim="800000"/>
          </a:ln>
          <a:effectLst>
            <a:outerShdw blurRad="63500" dist="22987" dir="5400000" algn="tl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b="0" i="0">
              <a:solidFill>
                <a:srgbClr val="FFFFFF"/>
              </a:solidFill>
              <a:latin typeface="Helvetica Neue Light"/>
              <a:ea typeface="ＭＳ Ｐゴシック" pitchFamily="-97" charset="-128"/>
              <a:cs typeface="Helvetica Neue Light"/>
            </a:endParaRPr>
          </a:p>
        </p:txBody>
      </p:sp>
      <p:sp>
        <p:nvSpPr>
          <p:cNvPr id="10" name="Rektangel 3"/>
          <p:cNvSpPr>
            <a:spLocks noChangeArrowheads="1"/>
          </p:cNvSpPr>
          <p:nvPr userDrawn="1"/>
        </p:nvSpPr>
        <p:spPr bwMode="auto">
          <a:xfrm>
            <a:off x="1588" y="6619875"/>
            <a:ext cx="9144000" cy="247650"/>
          </a:xfrm>
          <a:prstGeom prst="rect">
            <a:avLst/>
          </a:prstGeom>
          <a:gradFill rotWithShape="1">
            <a:gsLst>
              <a:gs pos="0">
                <a:srgbClr val="171717"/>
              </a:gs>
              <a:gs pos="100000">
                <a:srgbClr val="353637"/>
              </a:gs>
            </a:gsLst>
            <a:lin ang="16200000"/>
          </a:gradFill>
          <a:ln w="9525">
            <a:noFill/>
            <a:miter lim="800000"/>
          </a:ln>
          <a:effectLst>
            <a:outerShdw blurRad="63500" dist="22987" dir="5400000" algn="tl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a-DK" sz="1100" b="0" i="0">
              <a:solidFill>
                <a:srgbClr val="FFFFFF"/>
              </a:solidFill>
              <a:latin typeface="Helvetica Neue Light"/>
              <a:ea typeface="ＭＳ Ｐゴシック" pitchFamily="-97" charset="-128"/>
              <a:cs typeface="Helvetica Neue Light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457200" y="357166"/>
            <a:ext cx="8229600" cy="571504"/>
          </a:xfrm>
          <a:prstGeom prst="rect">
            <a:avLst/>
          </a:prstGeom>
        </p:spPr>
        <p:txBody>
          <a:bodyPr/>
          <a:lstStyle>
            <a:lvl1pPr algn="l">
              <a:defRPr lang="es-ES" sz="2500" b="0" i="0" kern="1200" dirty="0" smtClean="0">
                <a:solidFill>
                  <a:srgbClr val="FFFFFF"/>
                </a:solidFill>
                <a:latin typeface="Helvetica Neue Light"/>
                <a:ea typeface="ＭＳ Ｐゴシック" pitchFamily="-97" charset="-128"/>
                <a:cs typeface="Helvetica Neue Light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 hasCustomPrompt="1"/>
          </p:nvPr>
        </p:nvSpPr>
        <p:spPr>
          <a:xfrm>
            <a:off x="457200" y="1214422"/>
            <a:ext cx="8229600" cy="5000660"/>
          </a:xfrm>
        </p:spPr>
        <p:txBody>
          <a:bodyPr/>
          <a:lstStyle>
            <a:lvl1pPr>
              <a:buClr>
                <a:schemeClr val="tx2"/>
              </a:buClr>
              <a:buFont typeface="Wingdings" panose="05000000000000000000" charset="2"/>
              <a:buChar char="ü"/>
              <a:defRPr b="0" i="0">
                <a:latin typeface="Helvetica Neue Light"/>
                <a:cs typeface="Helvetica Neue Light"/>
              </a:defRPr>
            </a:lvl1pPr>
            <a:lvl2pPr>
              <a:buClr>
                <a:schemeClr val="tx2"/>
              </a:buClr>
              <a:buFont typeface="Wingdings" panose="05000000000000000000" charset="2"/>
              <a:buChar char="Ø"/>
              <a:defRPr b="0" i="0">
                <a:latin typeface="Helvetica Neue Light"/>
                <a:cs typeface="Helvetica Neue Light"/>
              </a:defRPr>
            </a:lvl2pPr>
            <a:lvl3pPr>
              <a:buClr>
                <a:schemeClr val="tx2"/>
              </a:buClr>
              <a:buFont typeface="Wingdings" panose="05000000000000000000" charset="2"/>
              <a:buChar char="§"/>
              <a:defRPr b="0" i="0">
                <a:latin typeface="Helvetica Neue Light"/>
                <a:cs typeface="Helvetica Neue Light"/>
              </a:defRPr>
            </a:lvl3pPr>
            <a:lvl4pPr>
              <a:buClr>
                <a:schemeClr val="tx2"/>
              </a:buClr>
              <a:buFont typeface="Courier New" pitchFamily="49" charset="0"/>
              <a:buChar char="o"/>
              <a:defRPr b="0" i="0">
                <a:latin typeface="Helvetica Neue Light"/>
                <a:cs typeface="Helvetica Neue Light"/>
              </a:defRPr>
            </a:lvl4pPr>
            <a:lvl5pPr>
              <a:defRPr b="0" i="0"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0"/>
            <a:ext cx="8229600" cy="357166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17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4600604" y="6609600"/>
            <a:ext cx="4114800" cy="357190"/>
          </a:xfrm>
        </p:spPr>
        <p:txBody>
          <a:bodyPr>
            <a:normAutofit/>
          </a:bodyPr>
          <a:lstStyle>
            <a:lvl1pPr marL="0" indent="0" algn="r">
              <a:buNone/>
              <a:defRPr sz="1100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11" name="3 Marcador de fecha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 b="0" i="0">
                <a:latin typeface="Helvetica Neue Light"/>
                <a:cs typeface="Helvetica Neue Light"/>
              </a:defRPr>
            </a:lvl1pPr>
          </a:lstStyle>
          <a:p>
            <a:pPr>
              <a:defRPr/>
            </a:pPr>
            <a:fld id="{0A1B5EB1-3CD4-7340-A7B4-E597B05250A9}" type="datetime2">
              <a:rPr lang="es-ES_tradnl" smtClean="0"/>
              <a:t>jueves, 05 de marzo de 2020</a:t>
            </a:fld>
            <a:endParaRPr lang="es-ES"/>
          </a:p>
        </p:txBody>
      </p:sp>
      <p:sp>
        <p:nvSpPr>
          <p:cNvPr id="12" name="4 Marcador de pie de página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b="0" i="0">
                <a:latin typeface="Helvetica Neue Light"/>
                <a:cs typeface="Helvetica Neue Ligh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3" name="5 Marcador de número de diapositiva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 smtClean="0">
                <a:latin typeface="Helvetica Neue Light"/>
                <a:cs typeface="Helvetica Neue Light"/>
              </a:defRPr>
            </a:lvl1pPr>
          </a:lstStyle>
          <a:p>
            <a:pPr>
              <a:defRPr/>
            </a:pPr>
            <a:fld id="{5EA7E71F-C42E-48D2-9EB7-034BA6E46787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4" name="5 Marcador de texto"/>
          <p:cNvSpPr>
            <a:spLocks noGrp="1"/>
          </p:cNvSpPr>
          <p:nvPr userDrawn="1">
            <p:ph type="body" sz="quarter" idx="4294967295"/>
          </p:nvPr>
        </p:nvSpPr>
        <p:spPr>
          <a:xfrm>
            <a:off x="-546100" y="6627812"/>
            <a:ext cx="4114800" cy="357188"/>
          </a:xfrm>
        </p:spPr>
        <p:txBody>
          <a:bodyPr/>
          <a:lstStyle>
            <a:lvl1pPr>
              <a:defRPr b="0" i="0">
                <a:latin typeface="Helvetica Neue Light"/>
                <a:cs typeface="Helvetica Neue Light"/>
              </a:defRPr>
            </a:lvl1pPr>
          </a:lstStyle>
          <a:p>
            <a:pPr marL="0" indent="0" algn="r">
              <a:buFont typeface="Arial" panose="02080604020202020204" charset="0"/>
              <a:buNone/>
            </a:pPr>
            <a:endParaRPr lang="es-ES" sz="1000" b="1" dirty="0">
              <a:solidFill>
                <a:schemeClr val="bg1"/>
              </a:solidFill>
              <a:latin typeface="Calibri" pitchFamily="-123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8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9399" name="17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s-ES"/>
              <a:t>Clic para editar título</a:t>
            </a:r>
          </a:p>
        </p:txBody>
      </p:sp>
      <p:sp>
        <p:nvSpPr>
          <p:cNvPr id="11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</a:lstStyle>
          <a:p>
            <a:pPr>
              <a:defRPr/>
            </a:pPr>
            <a:fld id="{BC84A971-965B-5B4E-9BD9-9BDC58E6A9B6}" type="datetime2">
              <a:rPr lang="es-ES_tradnl" smtClean="0"/>
              <a:t>jueves, 05 de marzo de 2020</a:t>
            </a:fld>
            <a:endParaRPr lang="es-ES"/>
          </a:p>
        </p:txBody>
      </p:sp>
      <p:sp>
        <p:nvSpPr>
          <p:cNvPr id="12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3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</a:lstStyle>
          <a:p>
            <a:pPr>
              <a:defRPr/>
            </a:pPr>
            <a:fld id="{814F8EAA-91C0-4FDC-A8EF-76D37ACF960A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300" b="0" i="0" kern="1200">
          <a:solidFill>
            <a:schemeClr val="bg1"/>
          </a:solidFill>
          <a:latin typeface="Helvetica Neue Light"/>
          <a:ea typeface="+mj-ea"/>
          <a:cs typeface="Helvetica Neue Light"/>
        </a:defRPr>
      </a:lvl1pPr>
      <a:lvl2pPr algn="l" rtl="0" fontAlgn="base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2pPr>
      <a:lvl3pPr algn="l" rtl="0" fontAlgn="base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3pPr>
      <a:lvl4pPr algn="l" rtl="0" fontAlgn="base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4pPr>
      <a:lvl5pPr algn="l" rtl="0" fontAlgn="base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300" b="1">
          <a:solidFill>
            <a:schemeClr val="bg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80604020202020204" charset="0"/>
        <a:buChar char="•"/>
        <a:defRPr sz="32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80604020202020204" charset="0"/>
        <a:buChar char="–"/>
        <a:defRPr sz="28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80604020202020204" charset="0"/>
        <a:buChar char="•"/>
        <a:defRPr sz="24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80604020202020204" charset="0"/>
        <a:buChar char="–"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80604020202020204" charset="0"/>
        <a:buChar char="»"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NUL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NUL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NUL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1 Título"/>
          <p:cNvSpPr>
            <a:spLocks noGrp="1"/>
          </p:cNvSpPr>
          <p:nvPr>
            <p:ph type="ctrTitle" idx="4294967295"/>
          </p:nvPr>
        </p:nvSpPr>
        <p:spPr>
          <a:xfrm>
            <a:off x="685800" y="1981200"/>
            <a:ext cx="7772400" cy="1143000"/>
          </a:xfrm>
        </p:spPr>
        <p:txBody>
          <a:bodyPr/>
          <a:lstStyle/>
          <a:p>
            <a:pPr algn="ctr"/>
            <a:r>
              <a:rPr lang="es-ES_tradnl" sz="3600" dirty="0">
                <a:solidFill>
                  <a:schemeClr val="tx1"/>
                </a:solidFill>
              </a:rPr>
              <a:t>Computación Paralela</a:t>
            </a:r>
            <a:endParaRPr lang="es-ES" sz="3600" dirty="0">
              <a:solidFill>
                <a:schemeClr val="tx1"/>
              </a:solidFill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1371600" y="3962400"/>
            <a:ext cx="6400800" cy="1752600"/>
          </a:xfrm>
        </p:spPr>
        <p:txBody>
          <a:bodyPr>
            <a:normAutofit/>
          </a:bodyPr>
          <a:lstStyle/>
          <a:p>
            <a:pPr marL="0" indent="0" algn="ctr">
              <a:buFont typeface="Arial" panose="02080604020202020204" charset="0"/>
              <a:buNone/>
            </a:pPr>
            <a:r>
              <a:rPr lang="en-US" sz="2700" dirty="0"/>
              <a:t>César </a:t>
            </a:r>
            <a:r>
              <a:rPr lang="en-US" sz="2700" dirty="0" err="1"/>
              <a:t>Pedraza</a:t>
            </a:r>
            <a:r>
              <a:rPr lang="en-US" sz="2700" dirty="0"/>
              <a:t> Bonilla</a:t>
            </a:r>
          </a:p>
          <a:p>
            <a:pPr marL="0" indent="0" algn="ctr">
              <a:buFont typeface="Arial" panose="02080604020202020204" charset="0"/>
              <a:buNone/>
            </a:pPr>
            <a:endParaRPr lang="en-US" sz="2700" dirty="0"/>
          </a:p>
          <a:p>
            <a:pPr marL="0" indent="0" algn="ctr">
              <a:buFont typeface="Arial" panose="02080604020202020204" charset="0"/>
              <a:buNone/>
            </a:pPr>
            <a:endParaRPr lang="en-US" sz="210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1</a:t>
            </a:fld>
            <a:endParaRPr lang="es-E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000660"/>
          </a:xfrm>
        </p:spPr>
        <p:txBody>
          <a:bodyPr/>
          <a:lstStyle/>
          <a:p>
            <a:r>
              <a:rPr lang="es-ES" sz="2800" b="1" dirty="0"/>
              <a:t>Arquitecturas de memoria distribuida.</a:t>
            </a:r>
          </a:p>
          <a:p>
            <a:pPr lvl="1"/>
            <a:r>
              <a:rPr lang="es-ES_tradnl" sz="2400" dirty="0"/>
              <a:t>Clúster: Máquinas con procesador, memoria, </a:t>
            </a:r>
            <a:r>
              <a:rPr lang="es-ES_tradnl" sz="2400" dirty="0" err="1"/>
              <a:t>s.o</a:t>
            </a:r>
            <a:r>
              <a:rPr lang="es-ES_tradnl" sz="2400" dirty="0"/>
              <a:t>. independientes. </a:t>
            </a:r>
          </a:p>
          <a:p>
            <a:pPr lvl="1"/>
            <a:endParaRPr lang="es-ES_tradnl" sz="2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10</a:t>
            </a:fld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14867" y="2751666"/>
            <a:ext cx="2802466" cy="1099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>
                <a:latin typeface="Helvetica Neue Light"/>
              </a:rPr>
              <a:t>Pj</a:t>
            </a:r>
            <a:r>
              <a:rPr lang="es-ES_tradnl" dirty="0">
                <a:latin typeface="Helvetica Neue Light"/>
              </a:rPr>
              <a:t>. </a:t>
            </a:r>
            <a:r>
              <a:rPr lang="x-none" altLang="es-ES_tradnl" dirty="0">
                <a:latin typeface="Helvetica Neue Light"/>
              </a:rPr>
              <a:t>Summit IBM</a:t>
            </a:r>
            <a:r>
              <a:rPr lang="es-ES_tradnl" dirty="0">
                <a:latin typeface="Helvetica Neue Light"/>
              </a:rPr>
              <a:t> </a:t>
            </a:r>
          </a:p>
          <a:p>
            <a:r>
              <a:rPr lang="es-ES_tradnl" dirty="0">
                <a:latin typeface="Helvetica Neue Light"/>
              </a:rPr>
              <a:t> </a:t>
            </a:r>
          </a:p>
          <a:p>
            <a:endParaRPr lang="es-ES_tradnl" dirty="0">
              <a:latin typeface="Helvetica Neue Light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48733" y="3063502"/>
            <a:ext cx="28871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x-none" altLang="es-ES_tradnl" sz="1400" dirty="0">
                <a:latin typeface="Helvetica Neue Light"/>
              </a:rPr>
              <a:t> </a:t>
            </a:r>
            <a:r>
              <a:rPr lang="es-ES_tradnl" sz="1400" dirty="0">
                <a:latin typeface="Helvetica Neue Light"/>
              </a:rPr>
              <a:t>4,608 </a:t>
            </a:r>
            <a:r>
              <a:rPr lang="x-none" altLang="es-ES_tradnl" sz="1400" dirty="0">
                <a:latin typeface="Helvetica Neue Light"/>
              </a:rPr>
              <a:t>nodos, 42TFlops c/u</a:t>
            </a:r>
          </a:p>
          <a:p>
            <a:pPr>
              <a:buFontTx/>
              <a:buChar char="•"/>
            </a:pPr>
            <a:r>
              <a:rPr lang="es-ES_tradnl" sz="1400" dirty="0">
                <a:latin typeface="Helvetica Neue Light"/>
              </a:rPr>
              <a:t> </a:t>
            </a:r>
            <a:r>
              <a:rPr lang="x-none" altLang="es-ES_tradnl" sz="1400" dirty="0">
                <a:latin typeface="Helvetica Neue Light"/>
              </a:rPr>
              <a:t>9216 </a:t>
            </a:r>
            <a:r>
              <a:rPr lang="es-ES_tradnl" sz="1400" dirty="0">
                <a:latin typeface="Helvetica Neue Light"/>
              </a:rPr>
              <a:t>IBM POWER9 22C 3.07GHz</a:t>
            </a:r>
          </a:p>
          <a:p>
            <a:pPr>
              <a:buFontTx/>
              <a:buChar char="•"/>
            </a:pPr>
            <a:r>
              <a:rPr lang="fr-FR" sz="1400" dirty="0">
                <a:latin typeface="Helvetica Neue Light"/>
              </a:rPr>
              <a:t> </a:t>
            </a:r>
            <a:r>
              <a:rPr lang="x-none" altLang="fr-FR" sz="1400" dirty="0">
                <a:latin typeface="Helvetica Neue Light"/>
              </a:rPr>
              <a:t>27648 </a:t>
            </a:r>
            <a:r>
              <a:rPr lang="fr-FR" sz="1400" dirty="0">
                <a:latin typeface="Helvetica Neue Light"/>
              </a:rPr>
              <a:t>NVIDIA Volta GV100</a:t>
            </a:r>
          </a:p>
          <a:p>
            <a:pPr>
              <a:buFontTx/>
              <a:buChar char="•"/>
            </a:pPr>
            <a:r>
              <a:rPr lang="es-ES_tradnl" sz="1400" dirty="0">
                <a:latin typeface="Helvetica Neue Light"/>
              </a:rPr>
              <a:t> 2,414,592 </a:t>
            </a:r>
            <a:r>
              <a:rPr lang="x-none" altLang="es-ES_tradnl" sz="1400" dirty="0">
                <a:latin typeface="Helvetica Neue Light"/>
              </a:rPr>
              <a:t>cores</a:t>
            </a:r>
          </a:p>
          <a:p>
            <a:pPr>
              <a:buFontTx/>
              <a:buChar char="•"/>
            </a:pPr>
            <a:r>
              <a:rPr lang="es-ES_tradnl" sz="1400" dirty="0">
                <a:latin typeface="Helvetica Neue Light"/>
                <a:sym typeface="+mn-ea"/>
              </a:rPr>
              <a:t> 148,600</a:t>
            </a:r>
            <a:r>
              <a:rPr lang="es-ES" sz="1400" dirty="0">
                <a:latin typeface="Helvetica Neue Light"/>
              </a:rPr>
              <a:t> </a:t>
            </a:r>
            <a:r>
              <a:rPr lang="es-ES" sz="1400" dirty="0" err="1">
                <a:latin typeface="Helvetica Neue Light"/>
              </a:rPr>
              <a:t>TFlop</a:t>
            </a:r>
            <a:r>
              <a:rPr lang="es-ES" sz="1400" dirty="0">
                <a:latin typeface="Helvetica Neue Light"/>
              </a:rPr>
              <a:t>/s </a:t>
            </a:r>
            <a:r>
              <a:rPr lang="x-none" altLang="es-ES" sz="1400" dirty="0">
                <a:latin typeface="Helvetica Neue Light"/>
              </a:rPr>
              <a:t>(1</a:t>
            </a:r>
            <a:r>
              <a:rPr lang="en-US" altLang="es-ES" sz="1400" dirty="0">
                <a:latin typeface="Helvetica Neue Light"/>
              </a:rPr>
              <a:t>48</a:t>
            </a:r>
            <a:r>
              <a:rPr lang="x-none" altLang="es-ES" sz="1400" dirty="0">
                <a:latin typeface="Helvetica Neue Light"/>
              </a:rPr>
              <a:t>,</a:t>
            </a:r>
            <a:r>
              <a:rPr lang="en-US" altLang="es-ES" sz="1400" dirty="0">
                <a:latin typeface="Helvetica Neue Light"/>
              </a:rPr>
              <a:t>6</a:t>
            </a:r>
            <a:r>
              <a:rPr lang="x-none" altLang="es-ES" sz="1400" dirty="0">
                <a:latin typeface="Helvetica Neue Light"/>
              </a:rPr>
              <a:t> PFlops)</a:t>
            </a:r>
          </a:p>
          <a:p>
            <a:pPr>
              <a:buFontTx/>
              <a:buChar char="•"/>
            </a:pPr>
            <a:r>
              <a:rPr lang="es-ES" sz="1400" dirty="0">
                <a:latin typeface="Helvetica Neue Light"/>
              </a:rPr>
              <a:t> Linux </a:t>
            </a:r>
            <a:r>
              <a:rPr lang="x-none" altLang="es-ES" sz="1400" dirty="0">
                <a:latin typeface="Helvetica Neue Light"/>
              </a:rPr>
              <a:t>RHEL 7.4</a:t>
            </a:r>
            <a:r>
              <a:rPr lang="es-ES" sz="1400" dirty="0">
                <a:latin typeface="Helvetica Neue Light"/>
              </a:rPr>
              <a:t>.</a:t>
            </a:r>
          </a:p>
          <a:p>
            <a:pPr>
              <a:buFontTx/>
              <a:buChar char="•"/>
            </a:pPr>
            <a:r>
              <a:rPr lang="es-ES" sz="1400" dirty="0">
                <a:latin typeface="Helvetica Neue Light"/>
              </a:rPr>
              <a:t> Spectrum MPI</a:t>
            </a:r>
          </a:p>
          <a:p>
            <a:endParaRPr lang="es-ES_tradnl" sz="1400" dirty="0">
              <a:latin typeface="Helvetica Neue Light"/>
            </a:endParaRPr>
          </a:p>
        </p:txBody>
      </p:sp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1305983" y="4597400"/>
          <a:ext cx="1959276" cy="2009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1" name="Image" r:id="rId3" imgW="2921000" imgH="2997200" progId="">
                  <p:embed/>
                </p:oleObj>
              </mc:Choice>
              <mc:Fallback>
                <p:oleObj name="Image" r:id="rId3" imgW="2921000" imgH="29972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5983" y="4597400"/>
                        <a:ext cx="1959276" cy="20092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AutoShape 35"/>
          <p:cNvSpPr>
            <a:spLocks noChangeArrowheads="1"/>
          </p:cNvSpPr>
          <p:nvPr/>
        </p:nvSpPr>
        <p:spPr bwMode="auto">
          <a:xfrm rot="10800000">
            <a:off x="659870" y="5189901"/>
            <a:ext cx="791037" cy="381164"/>
          </a:xfrm>
          <a:prstGeom prst="wedgeRoundRectCallout">
            <a:avLst>
              <a:gd name="adj1" fmla="val -114734"/>
              <a:gd name="adj2" fmla="val 94993"/>
              <a:gd name="adj3" fmla="val 16667"/>
            </a:avLst>
          </a:prstGeom>
          <a:noFill/>
          <a:ln w="12700">
            <a:solidFill>
              <a:schemeClr val="tx2"/>
            </a:solidFill>
            <a:miter lim="800000"/>
          </a:ln>
          <a:effectLst/>
        </p:spPr>
        <p:txBody>
          <a:bodyPr rot="10800000"/>
          <a:lstStyle/>
          <a:p>
            <a:pPr algn="ctr">
              <a:buFont typeface="Wingdings" panose="05000000000000000000" charset="2"/>
              <a:buNone/>
            </a:pPr>
            <a:r>
              <a:rPr lang="es-ES" sz="1400" b="1" dirty="0">
                <a:solidFill>
                  <a:srgbClr val="1F497D"/>
                </a:solidFill>
                <a:latin typeface="Helvetica Neue Light"/>
              </a:rPr>
              <a:t>Linux</a:t>
            </a:r>
          </a:p>
        </p:txBody>
      </p:sp>
      <p:sp>
        <p:nvSpPr>
          <p:cNvPr id="2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_tradnl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505" y="2643505"/>
            <a:ext cx="5288280" cy="2975610"/>
          </a:xfrm>
          <a:prstGeom prst="rect">
            <a:avLst/>
          </a:prstGeom>
        </p:spPr>
      </p:pic>
      <p:pic>
        <p:nvPicPr>
          <p:cNvPr id="70706" name="Picture 2">
            <a:extLst>
              <a:ext uri="{FF2B5EF4-FFF2-40B4-BE49-F238E27FC236}">
                <a16:creationId xmlns:a16="http://schemas.microsoft.com/office/drawing/2014/main" id="{8FACD157-66ED-43FB-AFC4-88722418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597400"/>
            <a:ext cx="14668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000660"/>
          </a:xfrm>
        </p:spPr>
        <p:txBody>
          <a:bodyPr/>
          <a:lstStyle/>
          <a:p>
            <a:r>
              <a:rPr lang="es-ES" sz="2800" b="1" dirty="0"/>
              <a:t>Arquitecturas de memoria distribuida.</a:t>
            </a:r>
          </a:p>
          <a:p>
            <a:pPr lvl="1"/>
            <a:r>
              <a:rPr lang="es-ES_tradnl" sz="2400" dirty="0"/>
              <a:t>Clúster: Máquinas con procesador, memoria, </a:t>
            </a:r>
            <a:r>
              <a:rPr lang="es-ES_tradnl" sz="2400" dirty="0" err="1"/>
              <a:t>s.o</a:t>
            </a:r>
            <a:r>
              <a:rPr lang="es-ES_tradnl" sz="2400" dirty="0"/>
              <a:t>. independientes. </a:t>
            </a:r>
          </a:p>
          <a:p>
            <a:pPr lvl="1"/>
            <a:endParaRPr lang="es-ES_tradnl" sz="2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11</a:t>
            </a:fld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14867" y="2751666"/>
            <a:ext cx="2802466" cy="967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>
                <a:latin typeface="Helvetica Neue Light"/>
              </a:rPr>
              <a:t>Pj</a:t>
            </a:r>
            <a:r>
              <a:rPr lang="es-ES_tradnl" dirty="0">
                <a:latin typeface="Helvetica Neue Light"/>
              </a:rPr>
              <a:t>. Sunway TaihuLight </a:t>
            </a:r>
          </a:p>
          <a:p>
            <a:r>
              <a:rPr lang="es-ES_tradnl" dirty="0">
                <a:latin typeface="Helvetica Neue Light"/>
              </a:rPr>
              <a:t> </a:t>
            </a:r>
          </a:p>
          <a:p>
            <a:endParaRPr lang="es-ES_tradnl" dirty="0">
              <a:latin typeface="Helvetica Neue Light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48733" y="3063502"/>
            <a:ext cx="2887134" cy="183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s-ES_tradnl" sz="1400" dirty="0">
                <a:latin typeface="Helvetica Neue Light"/>
              </a:rPr>
              <a:t> 40.960 procesadores RISC SW26010</a:t>
            </a:r>
          </a:p>
          <a:p>
            <a:pPr>
              <a:buFontTx/>
              <a:buChar char="•"/>
            </a:pPr>
            <a:r>
              <a:rPr lang="fr-FR" sz="1400" dirty="0">
                <a:latin typeface="Helvetica Neue Light"/>
              </a:rPr>
              <a:t> </a:t>
            </a:r>
            <a:r>
              <a:rPr lang="x-none" altLang="fr-FR" sz="1400" dirty="0">
                <a:latin typeface="Helvetica Neue Light"/>
              </a:rPr>
              <a:t>256+4 núcleos por procesador</a:t>
            </a:r>
          </a:p>
          <a:p>
            <a:pPr>
              <a:buFontTx/>
              <a:buChar char="•"/>
            </a:pPr>
            <a:r>
              <a:rPr lang="es-ES_tradnl" sz="1400" dirty="0">
                <a:latin typeface="Helvetica Neue Light"/>
              </a:rPr>
              <a:t> 10,649,600 </a:t>
            </a:r>
            <a:r>
              <a:rPr lang="x-none" altLang="es-ES_tradnl" sz="1400" dirty="0">
                <a:latin typeface="Helvetica Neue Light"/>
              </a:rPr>
              <a:t>cores</a:t>
            </a:r>
          </a:p>
          <a:p>
            <a:pPr>
              <a:buFontTx/>
              <a:buChar char="•"/>
            </a:pPr>
            <a:r>
              <a:rPr lang="es-ES_tradnl" sz="1400" dirty="0">
                <a:latin typeface="Helvetica Neue Light"/>
                <a:sym typeface="+mn-ea"/>
              </a:rPr>
              <a:t> 93,014.6</a:t>
            </a:r>
            <a:r>
              <a:rPr lang="es-ES" sz="1400" dirty="0">
                <a:latin typeface="Helvetica Neue Light"/>
              </a:rPr>
              <a:t> </a:t>
            </a:r>
            <a:r>
              <a:rPr lang="es-ES" sz="1400" dirty="0" err="1">
                <a:latin typeface="Helvetica Neue Light"/>
              </a:rPr>
              <a:t>TFlop</a:t>
            </a:r>
            <a:r>
              <a:rPr lang="es-ES" sz="1400" dirty="0">
                <a:latin typeface="Helvetica Neue Light"/>
              </a:rPr>
              <a:t>/s </a:t>
            </a:r>
            <a:r>
              <a:rPr lang="x-none" altLang="es-ES" sz="1400" dirty="0">
                <a:latin typeface="Helvetica Neue Light"/>
              </a:rPr>
              <a:t>(93PFlops)</a:t>
            </a:r>
          </a:p>
          <a:p>
            <a:pPr>
              <a:buFontTx/>
              <a:buChar char="•"/>
            </a:pPr>
            <a:r>
              <a:rPr lang="es-ES" sz="1400" dirty="0">
                <a:latin typeface="Helvetica Neue Light"/>
              </a:rPr>
              <a:t> Linux </a:t>
            </a:r>
            <a:r>
              <a:rPr lang="x-none" altLang="es-ES" sz="1400" dirty="0">
                <a:latin typeface="Helvetica Neue Light"/>
              </a:rPr>
              <a:t>Sunway </a:t>
            </a:r>
            <a:r>
              <a:rPr lang="x-none" altLang="es-ES" sz="1400" dirty="0" err="1">
                <a:latin typeface="Helvetica Neue Light"/>
              </a:rPr>
              <a:t>Raise OS</a:t>
            </a:r>
            <a:r>
              <a:rPr lang="es-ES" sz="1400" dirty="0">
                <a:latin typeface="Helvetica Neue Light"/>
              </a:rPr>
              <a:t>.</a:t>
            </a:r>
          </a:p>
          <a:p>
            <a:pPr>
              <a:buFontTx/>
              <a:buChar char="•"/>
            </a:pPr>
            <a:r>
              <a:rPr lang="es-ES" sz="1400" dirty="0">
                <a:latin typeface="Helvetica Neue Light"/>
              </a:rPr>
              <a:t> MPICH2</a:t>
            </a:r>
            <a:endParaRPr lang="es-ES_tradnl" sz="1400" dirty="0">
              <a:latin typeface="Helvetica Neue Light"/>
            </a:endParaRPr>
          </a:p>
          <a:p>
            <a:endParaRPr lang="es-ES_tradnl" sz="1400" dirty="0">
              <a:latin typeface="Helvetica Neue Light"/>
            </a:endParaRPr>
          </a:p>
        </p:txBody>
      </p:sp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1305983" y="4597400"/>
          <a:ext cx="1959276" cy="2009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4" name="Image" r:id="rId3" imgW="2921000" imgH="2997200" progId="">
                  <p:embed/>
                </p:oleObj>
              </mc:Choice>
              <mc:Fallback>
                <p:oleObj name="Image" r:id="rId3" imgW="2921000" imgH="29972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5983" y="4597400"/>
                        <a:ext cx="1959276" cy="20092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AutoShape 35"/>
          <p:cNvSpPr>
            <a:spLocks noChangeArrowheads="1"/>
          </p:cNvSpPr>
          <p:nvPr/>
        </p:nvSpPr>
        <p:spPr bwMode="auto">
          <a:xfrm rot="10800000">
            <a:off x="659870" y="5189901"/>
            <a:ext cx="791037" cy="381164"/>
          </a:xfrm>
          <a:prstGeom prst="wedgeRoundRectCallout">
            <a:avLst>
              <a:gd name="adj1" fmla="val -114734"/>
              <a:gd name="adj2" fmla="val 94993"/>
              <a:gd name="adj3" fmla="val 16667"/>
            </a:avLst>
          </a:prstGeom>
          <a:noFill/>
          <a:ln w="12700">
            <a:solidFill>
              <a:schemeClr val="tx2"/>
            </a:solidFill>
            <a:miter lim="800000"/>
          </a:ln>
          <a:effectLst/>
        </p:spPr>
        <p:txBody>
          <a:bodyPr rot="10800000"/>
          <a:lstStyle/>
          <a:p>
            <a:pPr algn="ctr">
              <a:buFont typeface="Wingdings" panose="05000000000000000000" charset="2"/>
              <a:buNone/>
            </a:pPr>
            <a:r>
              <a:rPr lang="es-ES" sz="1400" b="1" dirty="0">
                <a:solidFill>
                  <a:srgbClr val="1F497D"/>
                </a:solidFill>
                <a:latin typeface="Helvetica Neue Light"/>
              </a:rPr>
              <a:t>Linux</a:t>
            </a:r>
          </a:p>
        </p:txBody>
      </p:sp>
      <p:sp>
        <p:nvSpPr>
          <p:cNvPr id="2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_tradnl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285" y="2188210"/>
            <a:ext cx="5944870" cy="3615055"/>
          </a:xfrm>
          <a:prstGeom prst="rect">
            <a:avLst/>
          </a:prstGeom>
        </p:spPr>
      </p:pic>
      <p:pic>
        <p:nvPicPr>
          <p:cNvPr id="71681" name="Picture 2">
            <a:extLst>
              <a:ext uri="{FF2B5EF4-FFF2-40B4-BE49-F238E27FC236}">
                <a16:creationId xmlns:a16="http://schemas.microsoft.com/office/drawing/2014/main" id="{E1006EFB-F27D-49CD-BD6D-17724361B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597400"/>
            <a:ext cx="14668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000660"/>
          </a:xfrm>
        </p:spPr>
        <p:txBody>
          <a:bodyPr/>
          <a:lstStyle/>
          <a:p>
            <a:r>
              <a:rPr lang="es-ES" sz="2800" b="1" dirty="0"/>
              <a:t>Arquitecturas de memoria distribuida.</a:t>
            </a:r>
          </a:p>
          <a:p>
            <a:pPr lvl="1"/>
            <a:r>
              <a:rPr lang="es-ES_tradnl" sz="2400" dirty="0"/>
              <a:t>Clúster: Máquinas con procesador, memoria, </a:t>
            </a:r>
            <a:r>
              <a:rPr lang="es-ES_tradnl" sz="2400" dirty="0" err="1"/>
              <a:t>s.o</a:t>
            </a:r>
            <a:r>
              <a:rPr lang="es-ES_tradnl" sz="2400" dirty="0"/>
              <a:t>. independientes. </a:t>
            </a:r>
          </a:p>
          <a:p>
            <a:pPr lvl="1"/>
            <a:endParaRPr lang="es-ES_tradnl" sz="2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12</a:t>
            </a:fld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414867" y="2751666"/>
            <a:ext cx="2802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>
                <a:latin typeface="Helvetica Neue Light"/>
              </a:rPr>
              <a:t>Pj</a:t>
            </a:r>
            <a:r>
              <a:rPr lang="es-ES_tradnl" dirty="0">
                <a:latin typeface="Helvetica Neue Light"/>
              </a:rPr>
              <a:t>. Tianhe-2 </a:t>
            </a:r>
            <a:r>
              <a:rPr lang="es-ES_tradnl" dirty="0" err="1">
                <a:latin typeface="Helvetica Neue Light"/>
              </a:rPr>
              <a:t>cluster</a:t>
            </a:r>
            <a:r>
              <a:rPr lang="es-ES_tradnl" dirty="0">
                <a:latin typeface="Helvetica Neue Light"/>
              </a:rPr>
              <a:t>.</a:t>
            </a:r>
          </a:p>
          <a:p>
            <a:r>
              <a:rPr lang="es-ES_tradnl" dirty="0">
                <a:latin typeface="Helvetica Neue Light"/>
              </a:rPr>
              <a:t> </a:t>
            </a:r>
          </a:p>
          <a:p>
            <a:endParaRPr lang="es-ES_tradnl" dirty="0">
              <a:latin typeface="Helvetica Neue Light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48733" y="3063502"/>
            <a:ext cx="28871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s-ES_tradnl" sz="1400" dirty="0">
                <a:latin typeface="Helvetica Neue Light"/>
              </a:rPr>
              <a:t> 32000 </a:t>
            </a:r>
            <a:r>
              <a:rPr lang="it-IT" sz="1400" dirty="0">
                <a:latin typeface="Helvetica Neue Light"/>
              </a:rPr>
              <a:t>Intel </a:t>
            </a:r>
            <a:r>
              <a:rPr lang="it-IT" sz="1400" dirty="0" err="1">
                <a:latin typeface="Helvetica Neue Light"/>
              </a:rPr>
              <a:t>Xeon</a:t>
            </a:r>
            <a:r>
              <a:rPr lang="it-IT" sz="1400" dirty="0">
                <a:latin typeface="Helvetica Neue Light"/>
              </a:rPr>
              <a:t> E5-2692 12C 2.200GHz</a:t>
            </a:r>
            <a:r>
              <a:rPr lang="es-ES_tradnl" sz="1400" dirty="0">
                <a:latin typeface="Helvetica Neue Light"/>
              </a:rPr>
              <a:t>.</a:t>
            </a:r>
          </a:p>
          <a:p>
            <a:pPr>
              <a:buFontTx/>
              <a:buChar char="•"/>
            </a:pPr>
            <a:r>
              <a:rPr lang="fr-FR" sz="1400" dirty="0">
                <a:latin typeface="Helvetica Neue Light"/>
              </a:rPr>
              <a:t>48,000 Xeon Phi</a:t>
            </a:r>
            <a:endParaRPr lang="es-ES_tradnl" sz="1400" dirty="0">
              <a:latin typeface="Helvetica Neue Light"/>
            </a:endParaRPr>
          </a:p>
          <a:p>
            <a:pPr>
              <a:buFontTx/>
              <a:buChar char="•"/>
            </a:pPr>
            <a:r>
              <a:rPr lang="es-ES_tradnl" sz="1400" dirty="0">
                <a:latin typeface="Helvetica Neue Light"/>
              </a:rPr>
              <a:t> 3’120.000cores.</a:t>
            </a:r>
          </a:p>
          <a:p>
            <a:pPr>
              <a:buFontTx/>
              <a:buChar char="•"/>
            </a:pPr>
            <a:r>
              <a:rPr lang="es-ES_tradnl" sz="1400" dirty="0">
                <a:latin typeface="Helvetica Neue Light"/>
              </a:rPr>
              <a:t> </a:t>
            </a:r>
            <a:r>
              <a:rPr lang="es-ES" sz="1400" dirty="0">
                <a:latin typeface="Helvetica Neue Light"/>
              </a:rPr>
              <a:t>54,902.4 </a:t>
            </a:r>
            <a:r>
              <a:rPr lang="es-ES" sz="1400" dirty="0" err="1">
                <a:latin typeface="Helvetica Neue Light"/>
              </a:rPr>
              <a:t>TFlop</a:t>
            </a:r>
            <a:r>
              <a:rPr lang="es-ES" sz="1400" dirty="0">
                <a:latin typeface="Helvetica Neue Light"/>
              </a:rPr>
              <a:t>/s</a:t>
            </a:r>
          </a:p>
          <a:p>
            <a:pPr>
              <a:buFontTx/>
              <a:buChar char="•"/>
            </a:pPr>
            <a:r>
              <a:rPr lang="es-ES" sz="1400" dirty="0">
                <a:latin typeface="Helvetica Neue Light"/>
              </a:rPr>
              <a:t> Linux </a:t>
            </a:r>
            <a:r>
              <a:rPr lang="es-ES" sz="1400" dirty="0" err="1">
                <a:latin typeface="Helvetica Neue Light"/>
              </a:rPr>
              <a:t>Kylin</a:t>
            </a:r>
            <a:r>
              <a:rPr lang="es-ES" sz="1400" dirty="0">
                <a:latin typeface="Helvetica Neue Light"/>
              </a:rPr>
              <a:t>.</a:t>
            </a:r>
          </a:p>
          <a:p>
            <a:pPr>
              <a:buFontTx/>
              <a:buChar char="•"/>
            </a:pPr>
            <a:r>
              <a:rPr lang="es-ES" sz="1400" dirty="0">
                <a:latin typeface="Helvetica Neue Light"/>
              </a:rPr>
              <a:t> MPICH2</a:t>
            </a:r>
            <a:endParaRPr lang="es-ES_tradnl" sz="1400" dirty="0">
              <a:latin typeface="Helvetica Neue Light"/>
            </a:endParaRPr>
          </a:p>
          <a:p>
            <a:endParaRPr lang="es-ES_tradnl" sz="1400" dirty="0">
              <a:latin typeface="Helvetica Neue Light"/>
            </a:endParaRPr>
          </a:p>
        </p:txBody>
      </p:sp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1305983" y="4597400"/>
          <a:ext cx="1959276" cy="2009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8" name="Image" r:id="rId3" imgW="2921000" imgH="2997200" progId="">
                  <p:embed/>
                </p:oleObj>
              </mc:Choice>
              <mc:Fallback>
                <p:oleObj name="Image" r:id="rId3" imgW="2921000" imgH="29972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5983" y="4597400"/>
                        <a:ext cx="1959276" cy="20092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AutoShape 35"/>
          <p:cNvSpPr>
            <a:spLocks noChangeArrowheads="1"/>
          </p:cNvSpPr>
          <p:nvPr/>
        </p:nvSpPr>
        <p:spPr bwMode="auto">
          <a:xfrm rot="10800000">
            <a:off x="659870" y="5189901"/>
            <a:ext cx="791037" cy="381164"/>
          </a:xfrm>
          <a:prstGeom prst="wedgeRoundRectCallout">
            <a:avLst>
              <a:gd name="adj1" fmla="val -114734"/>
              <a:gd name="adj2" fmla="val 94993"/>
              <a:gd name="adj3" fmla="val 16667"/>
            </a:avLst>
          </a:prstGeom>
          <a:noFill/>
          <a:ln w="12700">
            <a:solidFill>
              <a:schemeClr val="tx2"/>
            </a:solidFill>
            <a:miter lim="800000"/>
          </a:ln>
          <a:effectLst/>
        </p:spPr>
        <p:txBody>
          <a:bodyPr rot="10800000"/>
          <a:lstStyle/>
          <a:p>
            <a:pPr algn="ctr">
              <a:buFont typeface="Wingdings" panose="05000000000000000000" charset="2"/>
              <a:buNone/>
            </a:pPr>
            <a:r>
              <a:rPr lang="es-ES" sz="1400" b="1" dirty="0">
                <a:solidFill>
                  <a:srgbClr val="1F497D"/>
                </a:solidFill>
                <a:latin typeface="Helvetica Neue Light"/>
              </a:rPr>
              <a:t>Linux</a:t>
            </a:r>
          </a:p>
        </p:txBody>
      </p:sp>
      <p:sp>
        <p:nvSpPr>
          <p:cNvPr id="2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_tradnl" sz="2800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272" y="2605712"/>
            <a:ext cx="5626354" cy="3103286"/>
          </a:xfrm>
          <a:prstGeom prst="rect">
            <a:avLst/>
          </a:prstGeom>
        </p:spPr>
      </p:pic>
      <p:pic>
        <p:nvPicPr>
          <p:cNvPr id="72705" name="Picture 2">
            <a:extLst>
              <a:ext uri="{FF2B5EF4-FFF2-40B4-BE49-F238E27FC236}">
                <a16:creationId xmlns:a16="http://schemas.microsoft.com/office/drawing/2014/main" id="{491AB6DA-F3F1-4E9A-BE7D-EED7C7C5D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597400"/>
            <a:ext cx="14668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" sz="2800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/>
          <a:srcRect l="-8820" r="-8820"/>
          <a:stretch>
            <a:fillRect/>
          </a:stretch>
        </p:blipFill>
        <p:spPr>
          <a:xfrm>
            <a:off x="182564" y="1440343"/>
            <a:ext cx="8178840" cy="4969981"/>
          </a:xfrm>
        </p:spPr>
      </p:pic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13</a:t>
            </a:fld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6285300" y="6360714"/>
            <a:ext cx="21602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200" dirty="0"/>
              <a:t>http://</a:t>
            </a:r>
            <a:r>
              <a:rPr lang="cs-CZ" sz="1200" dirty="0" err="1"/>
              <a:t>www.extremetech.com</a:t>
            </a:r>
            <a:r>
              <a:rPr lang="cs-CZ" sz="1200" dirty="0"/>
              <a:t>/</a:t>
            </a:r>
            <a:endParaRPr lang="es-ES" sz="1200" dirty="0"/>
          </a:p>
        </p:txBody>
      </p:sp>
      <p:sp>
        <p:nvSpPr>
          <p:cNvPr id="13" name="Rectángulo 12"/>
          <p:cNvSpPr/>
          <p:nvPr/>
        </p:nvSpPr>
        <p:spPr>
          <a:xfrm>
            <a:off x="0" y="992161"/>
            <a:ext cx="1840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Helvetica Neue Light"/>
              </a:rPr>
              <a:t>Tianhe-2 </a:t>
            </a:r>
            <a:r>
              <a:rPr lang="es-ES_tradnl" dirty="0" err="1">
                <a:latin typeface="Helvetica Neue Light"/>
              </a:rPr>
              <a:t>cluster</a:t>
            </a:r>
            <a:r>
              <a:rPr lang="es-ES_tradnl" dirty="0">
                <a:latin typeface="Helvetica Neue Light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b="1" dirty="0"/>
              <a:t>Arquitecturas de memoria distribuida.</a:t>
            </a:r>
          </a:p>
          <a:p>
            <a:pPr lvl="1"/>
            <a:r>
              <a:rPr lang="es-ES" sz="2400" dirty="0" err="1"/>
              <a:t>Grids</a:t>
            </a:r>
            <a:r>
              <a:rPr lang="es-ES" sz="2400" dirty="0"/>
              <a:t>. Computadores de múltiples dominios administrativos conectados para solucionar una tarea determinada.</a:t>
            </a:r>
          </a:p>
          <a:p>
            <a:pPr lvl="1"/>
            <a:r>
              <a:rPr lang="es-ES" sz="2400" dirty="0"/>
              <a:t>Múltiples arquitecturas de computador.</a:t>
            </a:r>
          </a:p>
          <a:p>
            <a:pPr lvl="1"/>
            <a:r>
              <a:rPr lang="es-ES" sz="2400" dirty="0"/>
              <a:t>Múltiples sistemas operativos.</a:t>
            </a:r>
          </a:p>
          <a:p>
            <a:pPr lvl="1"/>
            <a:r>
              <a:rPr lang="es-ES" sz="2400" dirty="0"/>
              <a:t>Middleware. </a:t>
            </a:r>
            <a:r>
              <a:rPr lang="es-ES" sz="2400" dirty="0" err="1"/>
              <a:t>Globus</a:t>
            </a:r>
            <a:r>
              <a:rPr lang="es-ES" sz="2400" dirty="0"/>
              <a:t> </a:t>
            </a:r>
            <a:r>
              <a:rPr lang="es-ES" sz="2400" dirty="0" err="1"/>
              <a:t>toolkit</a:t>
            </a:r>
            <a:r>
              <a:rPr lang="es-ES" sz="2400" dirty="0"/>
              <a:t>.</a:t>
            </a:r>
          </a:p>
          <a:p>
            <a:pPr lvl="1"/>
            <a:endParaRPr lang="es-ES" sz="2400" dirty="0"/>
          </a:p>
          <a:p>
            <a:pPr lvl="1"/>
            <a:endParaRPr lang="es-ES" sz="2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14</a:t>
            </a:fld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4294967295"/>
          </p:nvPr>
        </p:nvSpPr>
        <p:spPr>
          <a:xfrm>
            <a:off x="-546100" y="6627812"/>
            <a:ext cx="4114800" cy="357188"/>
          </a:xfrm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" sz="2800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/>
          <a:srcRect l="-4800" r="-4800"/>
          <a:stretch>
            <a:fillRect/>
          </a:stretch>
        </p:blipFill>
        <p:spPr>
          <a:xfrm>
            <a:off x="2160384" y="1815086"/>
            <a:ext cx="7154889" cy="4347619"/>
          </a:xfrm>
        </p:spPr>
      </p:pic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15</a:t>
            </a:fld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173430" y="1293323"/>
            <a:ext cx="3926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Worldwide LHC Computing Grid</a:t>
            </a:r>
            <a:endParaRPr lang="es-E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b="1" dirty="0"/>
              <a:t>Arquitecturas de memoria distribuida.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400" dirty="0" err="1"/>
              <a:t>Grids</a:t>
            </a:r>
            <a:r>
              <a:rPr lang="es-ES_tradnl" sz="2400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16</a:t>
            </a:fld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383" y="2098800"/>
            <a:ext cx="4933950" cy="254304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739" y="4311590"/>
            <a:ext cx="3393017" cy="2133660"/>
          </a:xfrm>
          <a:prstGeom prst="rect">
            <a:avLst/>
          </a:prstGeom>
        </p:spPr>
      </p:pic>
      <p:sp>
        <p:nvSpPr>
          <p:cNvPr id="1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_tradnl" sz="2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b="1" dirty="0"/>
              <a:t>Arquitecturas de memoria compartida.</a:t>
            </a:r>
          </a:p>
          <a:p>
            <a:pPr lvl="1"/>
            <a:r>
              <a:rPr lang="es-ES" sz="2400" dirty="0"/>
              <a:t>Son sistemas de múltiples núcleos de procesamiento que comparten cierta cantidad de memoria física (memoria global).</a:t>
            </a:r>
          </a:p>
          <a:p>
            <a:pPr lvl="1"/>
            <a:endParaRPr lang="es-ES" sz="2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17</a:t>
            </a:fld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3106190"/>
            <a:ext cx="5791200" cy="274850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s-ES" sz="2800" b="1" dirty="0"/>
              <a:t>Arquitecturas de memoria compartida.</a:t>
            </a:r>
            <a:endParaRPr lang="es-ES_tradnl" sz="2800" dirty="0"/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400" dirty="0"/>
              <a:t>GPU. (Graphics </a:t>
            </a:r>
            <a:r>
              <a:rPr lang="es-ES_tradnl" sz="2400" dirty="0" err="1"/>
              <a:t>Processing</a:t>
            </a:r>
            <a:r>
              <a:rPr lang="es-ES_tradnl" sz="2400" dirty="0"/>
              <a:t> Unit)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Es una arquitectura dedicada para el procesamiento gráfico.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Se encuentra basada en el concepto de múltiples unidades de procesamiento en un mismo chip.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Las comunicaciones se realizan mediante memorias compartidas.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18</a:t>
            </a:fld>
            <a:endParaRPr lang="es-E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304800"/>
            <a:ext cx="8229600" cy="685800"/>
          </a:xfrm>
        </p:spPr>
        <p:txBody>
          <a:bodyPr/>
          <a:lstStyle/>
          <a:p>
            <a:r>
              <a:rPr lang="es-ES_tradnl" sz="3200" dirty="0"/>
              <a:t>Arquitecturas paralelas</a:t>
            </a:r>
            <a:endParaRPr lang="es-ES_tradnl" sz="3200" dirty="0">
              <a:solidFill>
                <a:srgbClr val="FFFFFF"/>
              </a:solidFill>
              <a:sym typeface="Gill Sans" pitchFamily="-123" charset="0"/>
            </a:endParaRPr>
          </a:p>
        </p:txBody>
      </p:sp>
      <p:sp>
        <p:nvSpPr>
          <p:cNvPr id="114691" name="Placeholder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s-ES_tradnl" dirty="0" err="1"/>
              <a:t>GPUs</a:t>
            </a:r>
            <a:endParaRPr lang="es-ES_tradnl" dirty="0"/>
          </a:p>
        </p:txBody>
      </p:sp>
      <p:sp>
        <p:nvSpPr>
          <p:cNvPr id="6" name="CuadroTexto 5"/>
          <p:cNvSpPr txBox="1"/>
          <p:nvPr/>
        </p:nvSpPr>
        <p:spPr>
          <a:xfrm>
            <a:off x="246915" y="4828957"/>
            <a:ext cx="2658535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>
                <a:latin typeface="Helvetica Neue Light"/>
              </a:rPr>
              <a:t>GeForce</a:t>
            </a:r>
            <a:r>
              <a:rPr lang="es-ES_tradnl" dirty="0">
                <a:latin typeface="Helvetica Neue Light"/>
              </a:rPr>
              <a:t> GTX </a:t>
            </a:r>
            <a:r>
              <a:rPr lang="x-none" altLang="es-ES_tradnl" dirty="0">
                <a:latin typeface="Helvetica Neue Light"/>
              </a:rPr>
              <a:t>20</a:t>
            </a:r>
            <a:r>
              <a:rPr lang="es-ES_tradnl" dirty="0">
                <a:latin typeface="Helvetica Neue Light"/>
              </a:rPr>
              <a:t>80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376345" y="1401658"/>
            <a:ext cx="2658535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Helvetica Neue Light"/>
              </a:rPr>
              <a:t>AMD Radeon </a:t>
            </a:r>
            <a:r>
              <a:rPr lang="x-none" altLang="es-ES_tradnl" dirty="0">
                <a:latin typeface="Helvetica Neue Light"/>
              </a:rPr>
              <a:t>Instinct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19</a:t>
            </a:fld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253999" y="5171035"/>
            <a:ext cx="3648585" cy="87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x-none" altLang="es-ES_tradnl" sz="1400" dirty="0">
                <a:latin typeface="Helvetica Neue Light"/>
              </a:rPr>
              <a:t> 4352 cores</a:t>
            </a:r>
          </a:p>
          <a:p>
            <a:pPr>
              <a:buFontTx/>
              <a:buChar char="-"/>
            </a:pPr>
            <a:r>
              <a:rPr lang="x-none" altLang="es-ES_tradnl" sz="1400" dirty="0">
                <a:latin typeface="Helvetica Neue Light"/>
              </a:rPr>
              <a:t> 11750 GFlops single</a:t>
            </a:r>
          </a:p>
          <a:p>
            <a:pPr>
              <a:buFontTx/>
              <a:buChar char="-"/>
            </a:pPr>
            <a:r>
              <a:rPr lang="x-none" altLang="es-ES_tradnl" sz="1400" dirty="0">
                <a:latin typeface="Helvetica Neue Light"/>
              </a:rPr>
              <a:t> 367 GFlops double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231342" y="5106699"/>
            <a:ext cx="4148666" cy="87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FontTx/>
              <a:buNone/>
            </a:pPr>
            <a:r>
              <a:rPr lang="x-none" altLang="es-ES_tradnl" sz="1400" dirty="0">
                <a:latin typeface="Helvetica Neue Light"/>
              </a:rPr>
              <a:t>- 5120 </a:t>
            </a:r>
            <a:r>
              <a:rPr lang="es-ES_tradnl" sz="1400" dirty="0">
                <a:latin typeface="Helvetica Neue Light"/>
              </a:rPr>
              <a:t>CUDA </a:t>
            </a:r>
            <a:r>
              <a:rPr lang="es-ES_tradnl" sz="1400" dirty="0" err="1">
                <a:latin typeface="Helvetica Neue Light"/>
              </a:rPr>
              <a:t>cores</a:t>
            </a:r>
            <a:r>
              <a:rPr lang="es-ES_tradnl" sz="1400" dirty="0">
                <a:latin typeface="Helvetica Neue Light"/>
              </a:rPr>
              <a:t>. </a:t>
            </a:r>
          </a:p>
          <a:p>
            <a:pPr indent="0">
              <a:buFontTx/>
              <a:buNone/>
            </a:pPr>
            <a:r>
              <a:rPr lang="x-none" altLang="es-ES_tradnl" sz="1400" dirty="0">
                <a:latin typeface="Helvetica Neue Light"/>
              </a:rPr>
              <a:t>- 7</a:t>
            </a:r>
            <a:r>
              <a:rPr lang="es-ES" sz="1400" dirty="0">
                <a:latin typeface="Helvetica Neue Light"/>
              </a:rPr>
              <a:t> </a:t>
            </a:r>
            <a:r>
              <a:rPr lang="es-ES" sz="1400" dirty="0" err="1">
                <a:latin typeface="Helvetica Neue Light"/>
              </a:rPr>
              <a:t>Tflops</a:t>
            </a:r>
            <a:r>
              <a:rPr lang="es-ES" sz="1400" dirty="0">
                <a:latin typeface="Helvetica Neue Light"/>
              </a:rPr>
              <a:t> (</a:t>
            </a:r>
            <a:r>
              <a:rPr lang="es-ES" sz="1400" dirty="0" err="1">
                <a:latin typeface="Helvetica Neue Light"/>
              </a:rPr>
              <a:t>double</a:t>
            </a:r>
            <a:r>
              <a:rPr lang="es-ES" sz="1400" dirty="0">
                <a:latin typeface="Helvetica Neue Light"/>
              </a:rPr>
              <a:t>), </a:t>
            </a:r>
          </a:p>
          <a:p>
            <a:pPr indent="0">
              <a:buFontTx/>
              <a:buNone/>
            </a:pPr>
            <a:r>
              <a:rPr lang="x-none" altLang="es-ES" sz="1400" dirty="0">
                <a:latin typeface="Helvetica Neue Light"/>
              </a:rPr>
              <a:t>- 15</a:t>
            </a:r>
            <a:r>
              <a:rPr lang="es-ES" sz="1400" dirty="0">
                <a:latin typeface="Helvetica Neue Light"/>
              </a:rPr>
              <a:t>.7 (single) </a:t>
            </a:r>
            <a:r>
              <a:rPr lang="es-ES" sz="1400" dirty="0" err="1">
                <a:latin typeface="Helvetica Neue Light"/>
              </a:rPr>
              <a:t>Tflops</a:t>
            </a:r>
            <a:endParaRPr lang="es-ES_tradnl" sz="1400" dirty="0">
              <a:latin typeface="Helvetica Neue Light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5399829" y="1781927"/>
            <a:ext cx="3767666" cy="1088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pt-BR" sz="1400" dirty="0">
                <a:latin typeface="Helvetica Neue Light"/>
              </a:rPr>
              <a:t> </a:t>
            </a:r>
            <a:r>
              <a:rPr lang="x-none" altLang="pt-BR" sz="1400" dirty="0">
                <a:latin typeface="Helvetica Neue Light"/>
              </a:rPr>
              <a:t>4096</a:t>
            </a:r>
            <a:r>
              <a:rPr lang="es-ES" sz="1400" dirty="0">
                <a:latin typeface="Helvetica Neue Light"/>
              </a:rPr>
              <a:t> </a:t>
            </a:r>
            <a:r>
              <a:rPr lang="x-none" altLang="es-ES" sz="1400" dirty="0">
                <a:latin typeface="Helvetica Neue Light"/>
              </a:rPr>
              <a:t>cores</a:t>
            </a:r>
          </a:p>
          <a:p>
            <a:pPr>
              <a:buFontTx/>
              <a:buChar char="-"/>
            </a:pPr>
            <a:r>
              <a:rPr lang="x-none" altLang="es-ES" sz="1400" dirty="0">
                <a:latin typeface="Helvetica Neue Light"/>
              </a:rPr>
              <a:t> 14,725 TFlops single</a:t>
            </a:r>
          </a:p>
          <a:p>
            <a:pPr>
              <a:buFontTx/>
              <a:buChar char="-"/>
            </a:pPr>
            <a:r>
              <a:rPr lang="x-none" altLang="es-ES" sz="1400" dirty="0">
                <a:latin typeface="Helvetica Neue Light"/>
              </a:rPr>
              <a:t> 7,362 TFlops double</a:t>
            </a:r>
          </a:p>
          <a:p>
            <a:pPr>
              <a:buFontTx/>
              <a:buChar char="-"/>
            </a:pPr>
            <a:endParaRPr lang="es-ES" sz="1400" dirty="0">
              <a:latin typeface="Helvetica Neue Light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5305747" y="4738905"/>
            <a:ext cx="2658535" cy="550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s-ES_tradnl" dirty="0">
                <a:latin typeface="Helvetica Neue Light"/>
              </a:rPr>
              <a:t>Volta V100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180" y="3592195"/>
            <a:ext cx="3143250" cy="1194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355" y="1239520"/>
            <a:ext cx="3188970" cy="17919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30" y="3488690"/>
            <a:ext cx="3321050" cy="12877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1 Título"/>
          <p:cNvSpPr>
            <a:spLocks noGrp="1"/>
          </p:cNvSpPr>
          <p:nvPr>
            <p:ph type="title"/>
          </p:nvPr>
        </p:nvSpPr>
        <p:spPr>
          <a:xfrm>
            <a:off x="457200" y="357188"/>
            <a:ext cx="8229600" cy="571500"/>
          </a:xfrm>
        </p:spPr>
        <p:txBody>
          <a:bodyPr/>
          <a:lstStyle/>
          <a:p>
            <a:r>
              <a:rPr sz="3300" dirty="0"/>
              <a:t>Índice de Contenidos</a:t>
            </a:r>
          </a:p>
        </p:txBody>
      </p:sp>
      <p:grpSp>
        <p:nvGrpSpPr>
          <p:cNvPr id="4" name="Agrupar 3"/>
          <p:cNvGrpSpPr/>
          <p:nvPr/>
        </p:nvGrpSpPr>
        <p:grpSpPr>
          <a:xfrm>
            <a:off x="183307" y="2364394"/>
            <a:ext cx="8759386" cy="3095818"/>
            <a:chOff x="745248" y="2508429"/>
            <a:chExt cx="7634430" cy="2434466"/>
          </a:xfrm>
        </p:grpSpPr>
        <p:sp>
          <p:nvSpPr>
            <p:cNvPr id="34" name="Vinkel 120"/>
            <p:cNvSpPr>
              <a:spLocks noChangeArrowheads="1"/>
            </p:cNvSpPr>
            <p:nvPr/>
          </p:nvSpPr>
          <p:spPr bwMode="auto">
            <a:xfrm>
              <a:off x="745248" y="250842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1</a:t>
              </a:r>
            </a:p>
          </p:txBody>
        </p:sp>
        <p:sp>
          <p:nvSpPr>
            <p:cNvPr id="37" name="Vinkel 120"/>
            <p:cNvSpPr>
              <a:spLocks noChangeArrowheads="1"/>
            </p:cNvSpPr>
            <p:nvPr/>
          </p:nvSpPr>
          <p:spPr bwMode="auto">
            <a:xfrm>
              <a:off x="1502486" y="250842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Introducci</a:t>
              </a:r>
              <a:r>
                <a:rPr lang="es-ES_tradnl" altLang="ja-JP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ón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2" name="Vinkel 120"/>
            <p:cNvSpPr>
              <a:spLocks noChangeArrowheads="1"/>
            </p:cNvSpPr>
            <p:nvPr/>
          </p:nvSpPr>
          <p:spPr bwMode="auto">
            <a:xfrm>
              <a:off x="745248" y="3008491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2</a:t>
              </a:r>
            </a:p>
          </p:txBody>
        </p:sp>
        <p:sp>
          <p:nvSpPr>
            <p:cNvPr id="43" name="Vinkel 120"/>
            <p:cNvSpPr>
              <a:spLocks noChangeArrowheads="1"/>
            </p:cNvSpPr>
            <p:nvPr/>
          </p:nvSpPr>
          <p:spPr bwMode="auto">
            <a:xfrm>
              <a:off x="1502486" y="3008491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Arquitecturas paralelas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4" name="Vinkel 120"/>
            <p:cNvSpPr>
              <a:spLocks noChangeArrowheads="1"/>
            </p:cNvSpPr>
            <p:nvPr/>
          </p:nvSpPr>
          <p:spPr bwMode="auto">
            <a:xfrm>
              <a:off x="745248" y="3508554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3</a:t>
              </a:r>
            </a:p>
          </p:txBody>
        </p:sp>
        <p:sp>
          <p:nvSpPr>
            <p:cNvPr id="45" name="Vinkel 120"/>
            <p:cNvSpPr>
              <a:spLocks noChangeArrowheads="1"/>
            </p:cNvSpPr>
            <p:nvPr/>
          </p:nvSpPr>
          <p:spPr bwMode="auto">
            <a:xfrm>
              <a:off x="1502486" y="3508554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noProof="1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Programación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0" name="Vinkel 120"/>
            <p:cNvSpPr>
              <a:spLocks noChangeArrowheads="1"/>
            </p:cNvSpPr>
            <p:nvPr/>
          </p:nvSpPr>
          <p:spPr bwMode="auto">
            <a:xfrm>
              <a:off x="745248" y="4008616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4</a:t>
              </a:r>
            </a:p>
          </p:txBody>
        </p:sp>
        <p:sp>
          <p:nvSpPr>
            <p:cNvPr id="51" name="Vinkel 120"/>
            <p:cNvSpPr>
              <a:spLocks noChangeArrowheads="1"/>
            </p:cNvSpPr>
            <p:nvPr/>
          </p:nvSpPr>
          <p:spPr bwMode="auto">
            <a:xfrm>
              <a:off x="1502486" y="4008616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Metodologías de diseño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2" name="Vinkel 120"/>
            <p:cNvSpPr>
              <a:spLocks noChangeArrowheads="1"/>
            </p:cNvSpPr>
            <p:nvPr/>
          </p:nvSpPr>
          <p:spPr bwMode="auto">
            <a:xfrm>
              <a:off x="745248" y="450867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5</a:t>
              </a:r>
            </a:p>
          </p:txBody>
        </p:sp>
        <p:sp>
          <p:nvSpPr>
            <p:cNvPr id="53" name="Vinkel 120"/>
            <p:cNvSpPr>
              <a:spLocks noChangeArrowheads="1"/>
            </p:cNvSpPr>
            <p:nvPr/>
          </p:nvSpPr>
          <p:spPr bwMode="auto">
            <a:xfrm>
              <a:off x="1502486" y="450867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Tendencias de la computación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6404" name="57 Imagen" descr="1119114_46210493.jpg"/>
            <p:cNvPicPr>
              <a:picLocks noChangeAspect="1"/>
            </p:cNvPicPr>
            <p:nvPr/>
          </p:nvPicPr>
          <p:blipFill>
            <a:blip r:embed="rId3"/>
            <a:srcRect r="49545"/>
            <a:stretch>
              <a:fillRect/>
            </a:stretch>
          </p:blipFill>
          <p:spPr bwMode="auto">
            <a:xfrm>
              <a:off x="6503111" y="2508429"/>
              <a:ext cx="1876567" cy="2434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Marcador de número de diapositiva 1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2</a:t>
            </a:fld>
            <a:endParaRPr lang="es-E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_tradnl" sz="2800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/>
          <a:srcRect t="12302" b="12302"/>
          <a:stretch>
            <a:fillRect/>
          </a:stretch>
        </p:blipFill>
        <p:spPr>
          <a:xfrm>
            <a:off x="2960283" y="1177451"/>
            <a:ext cx="5916613" cy="5000625"/>
          </a:xfrm>
        </p:spPr>
      </p:pic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4294967295"/>
          </p:nvPr>
        </p:nvSpPr>
        <p:spPr>
          <a:xfrm>
            <a:off x="-546100" y="6627812"/>
            <a:ext cx="4114800" cy="357188"/>
          </a:xfrm>
        </p:spPr>
        <p:txBody>
          <a:bodyPr/>
          <a:lstStyle/>
          <a:p>
            <a:endParaRPr lang="es-ES_tradnl"/>
          </a:p>
        </p:txBody>
      </p:sp>
      <p:sp>
        <p:nvSpPr>
          <p:cNvPr id="10" name="CuadroTexto 9"/>
          <p:cNvSpPr txBox="1"/>
          <p:nvPr/>
        </p:nvSpPr>
        <p:spPr>
          <a:xfrm>
            <a:off x="7145866" y="6197600"/>
            <a:ext cx="18203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>
                <a:latin typeface="Helvetica Neue Light"/>
              </a:rPr>
              <a:t>NVIDIA, Kepler SMX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0" y="1743885"/>
            <a:ext cx="29467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en-US" sz="1400" dirty="0">
                <a:latin typeface="Helvetica Neue Light"/>
                <a:cs typeface="Helvetica Neue Light"/>
              </a:rPr>
              <a:t>SMX: 192 single-precision CUDA cores</a:t>
            </a:r>
          </a:p>
          <a:p>
            <a:pPr marL="285750" indent="-285750">
              <a:buFont typeface="Arial" panose="02080604020202020204" charset="0"/>
              <a:buChar char="•"/>
            </a:pPr>
            <a:r>
              <a:rPr lang="en-US" sz="1400" dirty="0">
                <a:latin typeface="Helvetica Neue Light"/>
                <a:cs typeface="Helvetica Neue Light"/>
              </a:rPr>
              <a:t>64 double-precision units.</a:t>
            </a:r>
          </a:p>
          <a:p>
            <a:pPr marL="285750" indent="-285750">
              <a:buFont typeface="Arial" panose="02080604020202020204" charset="0"/>
              <a:buChar char="•"/>
            </a:pPr>
            <a:r>
              <a:rPr lang="en-US" sz="1400" dirty="0">
                <a:latin typeface="Helvetica Neue Light"/>
                <a:cs typeface="Helvetica Neue Light"/>
              </a:rPr>
              <a:t>32 special function units (SFU)</a:t>
            </a:r>
          </a:p>
          <a:p>
            <a:pPr marL="285750" indent="-285750">
              <a:buFont typeface="Arial" panose="02080604020202020204" charset="0"/>
              <a:buChar char="•"/>
            </a:pPr>
            <a:r>
              <a:rPr lang="en-US" sz="1400" dirty="0">
                <a:latin typeface="Helvetica Neue Light"/>
                <a:cs typeface="Helvetica Neue Light"/>
              </a:rPr>
              <a:t>32 load store units (LD/ST).</a:t>
            </a:r>
            <a:endParaRPr lang="es-ES" sz="1400" dirty="0">
              <a:latin typeface="Helvetica Neue Light"/>
              <a:cs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s-ES" sz="2800" b="1" dirty="0"/>
              <a:t>Arquitecturas de memoria heterogéneas.</a:t>
            </a:r>
            <a:endParaRPr lang="es-ES_tradnl" sz="2800" dirty="0"/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400" dirty="0"/>
              <a:t>Mezclan el concepto de memoria compartida y distribuida.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1600" dirty="0" err="1"/>
              <a:t>Pej</a:t>
            </a:r>
            <a:r>
              <a:rPr lang="es-ES_tradnl" sz="1600" dirty="0"/>
              <a:t>: clústeres, sistemas CPU_GPU, plataformas reconfigurables, etc.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21</a:t>
            </a:fld>
            <a:endParaRPr lang="es-ES" dirty="0"/>
          </a:p>
        </p:txBody>
      </p:sp>
      <p:pic>
        <p:nvPicPr>
          <p:cNvPr id="7" name="Imagen 6" descr="smi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939566"/>
            <a:ext cx="6108700" cy="358232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s-ES" sz="2800" b="1" dirty="0"/>
              <a:t>Arquitecturas de memoria heterogéneas.</a:t>
            </a:r>
            <a:endParaRPr lang="es-ES_tradnl" sz="2800" dirty="0"/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400" dirty="0"/>
              <a:t>Cloud. Computación en la nube.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Aplicaciones que se pueden ejecutar en máquinas virtuales conectadas a internet.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Sistema paralelo y distribuido de máquinas virtuales.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Actualmente se ofrecen sistemas de cómputo paralelo.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Amazon </a:t>
            </a:r>
            <a:r>
              <a:rPr lang="es-ES_tradnl" sz="2000" dirty="0" err="1"/>
              <a:t>Elastic</a:t>
            </a:r>
            <a:r>
              <a:rPr lang="es-ES_tradnl" sz="2000" dirty="0"/>
              <a:t> Compute Cloud EC2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Google Compute </a:t>
            </a:r>
            <a:r>
              <a:rPr lang="es-ES_tradnl" sz="2000" dirty="0" err="1"/>
              <a:t>Engine</a:t>
            </a:r>
            <a:r>
              <a:rPr lang="es-ES_tradnl" sz="2000" dirty="0"/>
              <a:t>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22</a:t>
            </a:fld>
            <a:endParaRPr lang="es-E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1 Título"/>
          <p:cNvSpPr>
            <a:spLocks noGrp="1"/>
          </p:cNvSpPr>
          <p:nvPr>
            <p:ph type="title"/>
          </p:nvPr>
        </p:nvSpPr>
        <p:spPr>
          <a:xfrm>
            <a:off x="457200" y="357188"/>
            <a:ext cx="8229600" cy="571500"/>
          </a:xfrm>
        </p:spPr>
        <p:txBody>
          <a:bodyPr/>
          <a:lstStyle/>
          <a:p>
            <a:r>
              <a:rPr sz="3300" dirty="0"/>
              <a:t>Índice de Contenidos</a:t>
            </a:r>
          </a:p>
        </p:txBody>
      </p:sp>
      <p:grpSp>
        <p:nvGrpSpPr>
          <p:cNvPr id="4" name="Agrupar 3"/>
          <p:cNvGrpSpPr/>
          <p:nvPr/>
        </p:nvGrpSpPr>
        <p:grpSpPr>
          <a:xfrm>
            <a:off x="183307" y="2364394"/>
            <a:ext cx="8759386" cy="3095818"/>
            <a:chOff x="745248" y="2508429"/>
            <a:chExt cx="7634430" cy="2434466"/>
          </a:xfrm>
        </p:grpSpPr>
        <p:sp>
          <p:nvSpPr>
            <p:cNvPr id="34" name="Vinkel 120"/>
            <p:cNvSpPr>
              <a:spLocks noChangeArrowheads="1"/>
            </p:cNvSpPr>
            <p:nvPr/>
          </p:nvSpPr>
          <p:spPr bwMode="auto">
            <a:xfrm>
              <a:off x="745248" y="250842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1</a:t>
              </a:r>
            </a:p>
          </p:txBody>
        </p:sp>
        <p:sp>
          <p:nvSpPr>
            <p:cNvPr id="37" name="Vinkel 120"/>
            <p:cNvSpPr>
              <a:spLocks noChangeArrowheads="1"/>
            </p:cNvSpPr>
            <p:nvPr/>
          </p:nvSpPr>
          <p:spPr bwMode="auto">
            <a:xfrm>
              <a:off x="1502486" y="250842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Introducci</a:t>
              </a:r>
              <a:r>
                <a:rPr lang="es-ES_tradnl" altLang="ja-JP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ón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2" name="Vinkel 120"/>
            <p:cNvSpPr>
              <a:spLocks noChangeArrowheads="1"/>
            </p:cNvSpPr>
            <p:nvPr/>
          </p:nvSpPr>
          <p:spPr bwMode="auto">
            <a:xfrm>
              <a:off x="745248" y="3008491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2</a:t>
              </a:r>
            </a:p>
          </p:txBody>
        </p:sp>
        <p:sp>
          <p:nvSpPr>
            <p:cNvPr id="43" name="Vinkel 120"/>
            <p:cNvSpPr>
              <a:spLocks noChangeArrowheads="1"/>
            </p:cNvSpPr>
            <p:nvPr/>
          </p:nvSpPr>
          <p:spPr bwMode="auto">
            <a:xfrm>
              <a:off x="1502486" y="3008491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Arquitecturas paralelas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4" name="Vinkel 120"/>
            <p:cNvSpPr>
              <a:spLocks noChangeArrowheads="1"/>
            </p:cNvSpPr>
            <p:nvPr/>
          </p:nvSpPr>
          <p:spPr bwMode="auto">
            <a:xfrm>
              <a:off x="745248" y="3508554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3</a:t>
              </a:r>
            </a:p>
          </p:txBody>
        </p:sp>
        <p:sp>
          <p:nvSpPr>
            <p:cNvPr id="45" name="Vinkel 120"/>
            <p:cNvSpPr>
              <a:spLocks noChangeArrowheads="1"/>
            </p:cNvSpPr>
            <p:nvPr/>
          </p:nvSpPr>
          <p:spPr bwMode="auto">
            <a:xfrm>
              <a:off x="1502486" y="3508554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noProof="1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Programación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0" name="Vinkel 120"/>
            <p:cNvSpPr>
              <a:spLocks noChangeArrowheads="1"/>
            </p:cNvSpPr>
            <p:nvPr/>
          </p:nvSpPr>
          <p:spPr bwMode="auto">
            <a:xfrm>
              <a:off x="745248" y="4008616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4</a:t>
              </a:r>
            </a:p>
          </p:txBody>
        </p:sp>
        <p:sp>
          <p:nvSpPr>
            <p:cNvPr id="51" name="Vinkel 120"/>
            <p:cNvSpPr>
              <a:spLocks noChangeArrowheads="1"/>
            </p:cNvSpPr>
            <p:nvPr/>
          </p:nvSpPr>
          <p:spPr bwMode="auto">
            <a:xfrm>
              <a:off x="1502486" y="4008616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Metodologías de diseño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2" name="Vinkel 120"/>
            <p:cNvSpPr>
              <a:spLocks noChangeArrowheads="1"/>
            </p:cNvSpPr>
            <p:nvPr/>
          </p:nvSpPr>
          <p:spPr bwMode="auto">
            <a:xfrm>
              <a:off x="745248" y="450867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5</a:t>
              </a:r>
            </a:p>
          </p:txBody>
        </p:sp>
        <p:sp>
          <p:nvSpPr>
            <p:cNvPr id="53" name="Vinkel 120"/>
            <p:cNvSpPr>
              <a:spLocks noChangeArrowheads="1"/>
            </p:cNvSpPr>
            <p:nvPr/>
          </p:nvSpPr>
          <p:spPr bwMode="auto">
            <a:xfrm>
              <a:off x="1502486" y="450867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Tendencias de la computación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6404" name="57 Imagen" descr="1119114_46210493.jpg"/>
            <p:cNvPicPr>
              <a:picLocks noChangeAspect="1"/>
            </p:cNvPicPr>
            <p:nvPr/>
          </p:nvPicPr>
          <p:blipFill>
            <a:blip r:embed="rId3"/>
            <a:srcRect r="49545"/>
            <a:stretch>
              <a:fillRect/>
            </a:stretch>
          </p:blipFill>
          <p:spPr bwMode="auto">
            <a:xfrm>
              <a:off x="6503111" y="2508429"/>
              <a:ext cx="1876567" cy="2434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Marcador de número de diapositiva 1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23</a:t>
            </a:fld>
            <a:endParaRPr lang="es-E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Programación paralela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dirty="0"/>
              <a:t>Auto paralelismo.</a:t>
            </a:r>
          </a:p>
          <a:p>
            <a:pPr lvl="1"/>
            <a:r>
              <a:rPr lang="es-ES" sz="2400" dirty="0"/>
              <a:t>Los programas secuenciales son automáticamente paralelizados a nivel de instrucción. Se hace uso de un compilador.</a:t>
            </a:r>
          </a:p>
          <a:p>
            <a:r>
              <a:rPr lang="es-ES" sz="2800" dirty="0"/>
              <a:t>Programación paralela.</a:t>
            </a:r>
          </a:p>
          <a:p>
            <a:pPr lvl="1"/>
            <a:r>
              <a:rPr lang="es-ES" sz="2400" dirty="0"/>
              <a:t>El programador realiza pasos para la </a:t>
            </a:r>
            <a:r>
              <a:rPr lang="es-ES" sz="2400" dirty="0" err="1"/>
              <a:t>paralelización</a:t>
            </a:r>
            <a:r>
              <a:rPr lang="es-ES" sz="2400" dirty="0"/>
              <a:t> de las tareas y asigna tareas a unidades de procesamiento.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24</a:t>
            </a:fld>
            <a:endParaRPr lang="es-E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Programación paralela</a:t>
            </a:r>
            <a:endParaRPr lang="es-ES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000660"/>
          </a:xfrm>
        </p:spPr>
        <p:txBody>
          <a:bodyPr/>
          <a:lstStyle/>
          <a:p>
            <a:r>
              <a:rPr lang="es-ES" sz="2800" b="1" dirty="0"/>
              <a:t>Programación paralela.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25</a:t>
            </a:fld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710076"/>
            <a:ext cx="7442200" cy="48680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Programación paralela</a:t>
            </a:r>
            <a:endParaRPr lang="es-ES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" b="1" dirty="0"/>
              <a:t>Hilos</a:t>
            </a:r>
          </a:p>
          <a:p>
            <a:pPr lvl="2"/>
            <a:r>
              <a:rPr lang="es-ES" b="1" dirty="0"/>
              <a:t>Son unidades de procesamiento que comparten segmentos de memoria de datos, archivos abiertos y otros recursos.</a:t>
            </a:r>
          </a:p>
          <a:p>
            <a:pPr lvl="2"/>
            <a:r>
              <a:rPr lang="es-ES" b="1" dirty="0"/>
              <a:t>Procesos ligeros.</a:t>
            </a:r>
          </a:p>
          <a:p>
            <a:pPr lvl="2"/>
            <a:r>
              <a:rPr lang="es-ES" b="1" dirty="0"/>
              <a:t>POSIX -&gt; </a:t>
            </a:r>
            <a:r>
              <a:rPr lang="es-ES" b="1" dirty="0" err="1"/>
              <a:t>Pthreads</a:t>
            </a:r>
            <a:r>
              <a:rPr lang="es-ES" b="1" dirty="0"/>
              <a:t>.</a:t>
            </a:r>
          </a:p>
          <a:p>
            <a:pPr lvl="2"/>
            <a:r>
              <a:rPr lang="es-ES" b="1" dirty="0"/>
              <a:t>Son difíciles de mantener cuando el programa es complejo.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26</a:t>
            </a:fld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Programación paralela</a:t>
            </a:r>
            <a:endParaRPr lang="es-ES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" b="1" dirty="0" err="1"/>
              <a:t>OpenMP</a:t>
            </a:r>
            <a:r>
              <a:rPr lang="es-ES" b="1" dirty="0"/>
              <a:t>. </a:t>
            </a:r>
            <a:r>
              <a:rPr lang="es-ES" sz="1400" b="1" dirty="0"/>
              <a:t>Última versión </a:t>
            </a:r>
            <a:r>
              <a:rPr lang="x-none" altLang="es-ES" sz="1400" b="1" dirty="0"/>
              <a:t>5</a:t>
            </a:r>
            <a:r>
              <a:rPr lang="es-ES" sz="1400" b="1" dirty="0"/>
              <a:t>.0 </a:t>
            </a:r>
            <a:r>
              <a:rPr lang="x-none" altLang="es-ES" sz="1400" b="1" dirty="0"/>
              <a:t>Nov</a:t>
            </a:r>
            <a:r>
              <a:rPr lang="es-ES" sz="1400" b="1" dirty="0"/>
              <a:t> 201</a:t>
            </a:r>
            <a:r>
              <a:rPr lang="x-none" altLang="es-ES" sz="1400" b="1" dirty="0"/>
              <a:t>8</a:t>
            </a:r>
            <a:r>
              <a:rPr lang="es-ES" sz="1400" b="1" dirty="0"/>
              <a:t>.</a:t>
            </a:r>
            <a:endParaRPr lang="es-ES" b="1" dirty="0"/>
          </a:p>
          <a:p>
            <a:pPr lvl="2"/>
            <a:r>
              <a:rPr lang="es-ES" b="1" dirty="0"/>
              <a:t>Es un modelo basado en hilos.</a:t>
            </a:r>
          </a:p>
          <a:p>
            <a:pPr lvl="2"/>
            <a:r>
              <a:rPr lang="es-ES" b="1" dirty="0"/>
              <a:t>API. Comprende directivas para compilador.</a:t>
            </a:r>
          </a:p>
          <a:p>
            <a:pPr lvl="2"/>
            <a:r>
              <a:rPr lang="es-ES" b="1" dirty="0"/>
              <a:t>La </a:t>
            </a:r>
            <a:r>
              <a:rPr lang="es-ES" b="1" dirty="0" err="1"/>
              <a:t>paralelización</a:t>
            </a:r>
            <a:r>
              <a:rPr lang="es-ES" b="1" dirty="0"/>
              <a:t> se hace mediante el modelo </a:t>
            </a:r>
            <a:r>
              <a:rPr lang="es-ES" b="1" dirty="0" err="1"/>
              <a:t>fork</a:t>
            </a:r>
            <a:r>
              <a:rPr lang="es-ES" b="1" dirty="0"/>
              <a:t>() </a:t>
            </a:r>
            <a:r>
              <a:rPr lang="es-ES" b="1" dirty="0" err="1"/>
              <a:t>join</a:t>
            </a:r>
            <a:r>
              <a:rPr lang="es-ES" b="1" dirty="0"/>
              <a:t>(). PARALLEL;  END PARALLEL;</a:t>
            </a:r>
          </a:p>
          <a:p>
            <a:pPr lvl="2"/>
            <a:endParaRPr lang="es-ES" b="1" dirty="0"/>
          </a:p>
          <a:p>
            <a:pPr lvl="2"/>
            <a:endParaRPr lang="es-ES" b="1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27</a:t>
            </a:fld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2286000" y="362103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int</a:t>
            </a:r>
            <a:r>
              <a:rPr lang="en-US" dirty="0"/>
              <a:t> main(void)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#pragma </a:t>
            </a:r>
            <a:r>
              <a:rPr lang="en-US" dirty="0" err="1"/>
              <a:t>omp</a:t>
            </a:r>
            <a:r>
              <a:rPr lang="en-US" dirty="0"/>
              <a:t> parallel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("Hello, world.\n");</a:t>
            </a:r>
          </a:p>
          <a:p>
            <a:r>
              <a:rPr lang="en-US" dirty="0"/>
              <a:t>  return 0;</a:t>
            </a:r>
          </a:p>
          <a:p>
            <a:r>
              <a:rPr lang="en-US" dirty="0"/>
              <a:t>}</a:t>
            </a:r>
            <a:endParaRPr lang="es-E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Programación paralela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300" y="1214422"/>
            <a:ext cx="5148580" cy="5000660"/>
          </a:xfrm>
        </p:spPr>
        <p:txBody>
          <a:bodyPr/>
          <a:lstStyle/>
          <a:p>
            <a:pPr lvl="1"/>
            <a:r>
              <a:rPr lang="es-ES_tradnl" b="1" dirty="0"/>
              <a:t>Paso de mensajes.</a:t>
            </a:r>
          </a:p>
          <a:p>
            <a:pPr lvl="2"/>
            <a:r>
              <a:rPr lang="es-ES_tradnl" b="1" dirty="0" err="1"/>
              <a:t>OpenMPI</a:t>
            </a:r>
            <a:r>
              <a:rPr lang="es-ES_tradnl" b="1" dirty="0"/>
              <a:t>. </a:t>
            </a:r>
            <a:r>
              <a:rPr lang="es-ES" sz="1400" b="1" dirty="0"/>
              <a:t>Última versión </a:t>
            </a:r>
            <a:r>
              <a:rPr lang="x-none" altLang="es-ES" sz="1400" b="1" dirty="0"/>
              <a:t>4</a:t>
            </a:r>
            <a:r>
              <a:rPr lang="en-US" altLang="es-ES" sz="1400" b="1" dirty="0"/>
              <a:t>.</a:t>
            </a:r>
            <a:r>
              <a:rPr lang="x-none" altLang="es-ES" sz="1400" b="1" dirty="0"/>
              <a:t>0</a:t>
            </a:r>
            <a:r>
              <a:rPr lang="en-US" altLang="es-ES" sz="1400" b="1" dirty="0"/>
              <a:t>2</a:t>
            </a:r>
            <a:r>
              <a:rPr lang="es-ES" sz="1400" b="1" dirty="0"/>
              <a:t> </a:t>
            </a:r>
            <a:r>
              <a:rPr lang="en-US" altLang="es-ES" sz="1400" b="1" dirty="0"/>
              <a:t>Oct</a:t>
            </a:r>
            <a:r>
              <a:rPr lang="es-ES" sz="1400" b="1" dirty="0"/>
              <a:t> 2019</a:t>
            </a:r>
            <a:r>
              <a:rPr lang="es-ES_tradnl" b="1" dirty="0"/>
              <a:t> </a:t>
            </a:r>
            <a:r>
              <a:rPr lang="es-ES_tradnl" dirty="0"/>
              <a:t>Es una librería para simplificar los procesos de las comunicaciones entre nodos o máquinas en una plataforma paralela basada en </a:t>
            </a:r>
            <a:r>
              <a:rPr lang="es-ES_tradnl" dirty="0" err="1"/>
              <a:t>cluster</a:t>
            </a:r>
            <a:r>
              <a:rPr lang="es-ES_tradnl" dirty="0"/>
              <a:t>.</a:t>
            </a:r>
          </a:p>
          <a:p>
            <a:pPr lvl="2"/>
            <a:endParaRPr lang="es-ES_tradnl" b="1" dirty="0"/>
          </a:p>
          <a:p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28</a:t>
            </a:fld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4294967295"/>
          </p:nvPr>
        </p:nvSpPr>
        <p:spPr>
          <a:xfrm>
            <a:off x="-546100" y="6627812"/>
            <a:ext cx="4114800" cy="357188"/>
          </a:xfrm>
        </p:spPr>
        <p:txBody>
          <a:bodyPr/>
          <a:lstStyle/>
          <a:p>
            <a:endParaRPr lang="es-ES_tradn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0" y="1450044"/>
            <a:ext cx="3709445" cy="487240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_tradnl" sz="2400" b="1" dirty="0"/>
              <a:t>CUDA</a:t>
            </a:r>
            <a:r>
              <a:rPr lang="es-ES_tradnl" sz="2400" dirty="0"/>
              <a:t>. </a:t>
            </a:r>
            <a:r>
              <a:rPr lang="es-ES" sz="1400" b="1" dirty="0"/>
              <a:t>Última versión 10.2   </a:t>
            </a:r>
            <a:r>
              <a:rPr lang="en-US" sz="1400" b="1" dirty="0"/>
              <a:t>2019</a:t>
            </a:r>
            <a:endParaRPr lang="es-ES_tradnl" sz="2400" dirty="0"/>
          </a:p>
          <a:p>
            <a:pPr lvl="2"/>
            <a:r>
              <a:rPr lang="es-ES_tradnl" sz="2000" dirty="0"/>
              <a:t>Es una plataforma de software para el desarrollo de aplicaciones de propósito general sobre arquitecturas basadas en </a:t>
            </a:r>
            <a:r>
              <a:rPr lang="es-ES_tradnl" sz="2000" dirty="0" err="1"/>
              <a:t>GPUs</a:t>
            </a:r>
            <a:r>
              <a:rPr lang="es-ES_tradnl" sz="2000" dirty="0"/>
              <a:t> de NVIDIA.</a:t>
            </a:r>
          </a:p>
          <a:p>
            <a:pPr lvl="2"/>
            <a:r>
              <a:rPr lang="es-ES_tradnl" sz="2000" dirty="0"/>
              <a:t>Librerías, compiladores etc.</a:t>
            </a:r>
          </a:p>
          <a:p>
            <a:pPr lvl="1"/>
            <a:endParaRPr lang="es-ES_tradnl" sz="2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29</a:t>
            </a:fld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4294967295"/>
          </p:nvPr>
        </p:nvSpPr>
        <p:spPr>
          <a:xfrm>
            <a:off x="-546100" y="6627812"/>
            <a:ext cx="4114800" cy="357188"/>
          </a:xfrm>
        </p:spPr>
        <p:txBody>
          <a:bodyPr/>
          <a:lstStyle/>
          <a:p>
            <a:endParaRPr lang="es-ES_tradnl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Programación paralela</a:t>
            </a:r>
            <a:endParaRPr lang="es-E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1 Título"/>
          <p:cNvSpPr>
            <a:spLocks noGrp="1"/>
          </p:cNvSpPr>
          <p:nvPr>
            <p:ph type="title"/>
          </p:nvPr>
        </p:nvSpPr>
        <p:spPr>
          <a:xfrm>
            <a:off x="457200" y="357188"/>
            <a:ext cx="8229600" cy="571500"/>
          </a:xfrm>
        </p:spPr>
        <p:txBody>
          <a:bodyPr/>
          <a:lstStyle/>
          <a:p>
            <a:r>
              <a:rPr sz="3300" dirty="0"/>
              <a:t>Índice de Contenidos</a:t>
            </a:r>
          </a:p>
        </p:txBody>
      </p:sp>
      <p:grpSp>
        <p:nvGrpSpPr>
          <p:cNvPr id="4" name="Agrupar 3"/>
          <p:cNvGrpSpPr/>
          <p:nvPr/>
        </p:nvGrpSpPr>
        <p:grpSpPr>
          <a:xfrm>
            <a:off x="183307" y="2364394"/>
            <a:ext cx="8759386" cy="3095818"/>
            <a:chOff x="745248" y="2508429"/>
            <a:chExt cx="7634430" cy="2434466"/>
          </a:xfrm>
        </p:grpSpPr>
        <p:sp>
          <p:nvSpPr>
            <p:cNvPr id="34" name="Vinkel 120"/>
            <p:cNvSpPr>
              <a:spLocks noChangeArrowheads="1"/>
            </p:cNvSpPr>
            <p:nvPr/>
          </p:nvSpPr>
          <p:spPr bwMode="auto">
            <a:xfrm>
              <a:off x="745248" y="250842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1</a:t>
              </a:r>
            </a:p>
          </p:txBody>
        </p:sp>
        <p:sp>
          <p:nvSpPr>
            <p:cNvPr id="37" name="Vinkel 120"/>
            <p:cNvSpPr>
              <a:spLocks noChangeArrowheads="1"/>
            </p:cNvSpPr>
            <p:nvPr/>
          </p:nvSpPr>
          <p:spPr bwMode="auto">
            <a:xfrm>
              <a:off x="1502486" y="250842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Introducci</a:t>
              </a:r>
              <a:r>
                <a:rPr lang="es-ES_tradnl" altLang="ja-JP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ón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2" name="Vinkel 120"/>
            <p:cNvSpPr>
              <a:spLocks noChangeArrowheads="1"/>
            </p:cNvSpPr>
            <p:nvPr/>
          </p:nvSpPr>
          <p:spPr bwMode="auto">
            <a:xfrm>
              <a:off x="745248" y="3008491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2</a:t>
              </a:r>
            </a:p>
          </p:txBody>
        </p:sp>
        <p:sp>
          <p:nvSpPr>
            <p:cNvPr id="43" name="Vinkel 120"/>
            <p:cNvSpPr>
              <a:spLocks noChangeArrowheads="1"/>
            </p:cNvSpPr>
            <p:nvPr/>
          </p:nvSpPr>
          <p:spPr bwMode="auto">
            <a:xfrm>
              <a:off x="1502486" y="3008491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Arquitecturas paralelas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4" name="Vinkel 120"/>
            <p:cNvSpPr>
              <a:spLocks noChangeArrowheads="1"/>
            </p:cNvSpPr>
            <p:nvPr/>
          </p:nvSpPr>
          <p:spPr bwMode="auto">
            <a:xfrm>
              <a:off x="745248" y="3508554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3</a:t>
              </a:r>
            </a:p>
          </p:txBody>
        </p:sp>
        <p:sp>
          <p:nvSpPr>
            <p:cNvPr id="45" name="Vinkel 120"/>
            <p:cNvSpPr>
              <a:spLocks noChangeArrowheads="1"/>
            </p:cNvSpPr>
            <p:nvPr/>
          </p:nvSpPr>
          <p:spPr bwMode="auto">
            <a:xfrm>
              <a:off x="1502486" y="3508554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noProof="1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Programación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0" name="Vinkel 120"/>
            <p:cNvSpPr>
              <a:spLocks noChangeArrowheads="1"/>
            </p:cNvSpPr>
            <p:nvPr/>
          </p:nvSpPr>
          <p:spPr bwMode="auto">
            <a:xfrm>
              <a:off x="745248" y="4008616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4</a:t>
              </a:r>
            </a:p>
          </p:txBody>
        </p:sp>
        <p:sp>
          <p:nvSpPr>
            <p:cNvPr id="51" name="Vinkel 120"/>
            <p:cNvSpPr>
              <a:spLocks noChangeArrowheads="1"/>
            </p:cNvSpPr>
            <p:nvPr/>
          </p:nvSpPr>
          <p:spPr bwMode="auto">
            <a:xfrm>
              <a:off x="1502486" y="4008616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Metodologías de diseño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2" name="Vinkel 120"/>
            <p:cNvSpPr>
              <a:spLocks noChangeArrowheads="1"/>
            </p:cNvSpPr>
            <p:nvPr/>
          </p:nvSpPr>
          <p:spPr bwMode="auto">
            <a:xfrm>
              <a:off x="745248" y="450867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5</a:t>
              </a:r>
            </a:p>
          </p:txBody>
        </p:sp>
        <p:sp>
          <p:nvSpPr>
            <p:cNvPr id="53" name="Vinkel 120"/>
            <p:cNvSpPr>
              <a:spLocks noChangeArrowheads="1"/>
            </p:cNvSpPr>
            <p:nvPr/>
          </p:nvSpPr>
          <p:spPr bwMode="auto">
            <a:xfrm>
              <a:off x="1502486" y="450867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Tendencias de la computación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6404" name="57 Imagen" descr="1119114_46210493.jpg"/>
            <p:cNvPicPr>
              <a:picLocks noChangeAspect="1"/>
            </p:cNvPicPr>
            <p:nvPr/>
          </p:nvPicPr>
          <p:blipFill>
            <a:blip r:embed="rId3"/>
            <a:srcRect r="49545"/>
            <a:stretch>
              <a:fillRect/>
            </a:stretch>
          </p:blipFill>
          <p:spPr bwMode="auto">
            <a:xfrm>
              <a:off x="6503111" y="2508429"/>
              <a:ext cx="1876567" cy="2434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Marcador de número de diapositiva 1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3</a:t>
            </a:fld>
            <a:endParaRPr lang="es-E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Programación paralela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214422"/>
            <a:ext cx="4254500" cy="5000660"/>
          </a:xfrm>
        </p:spPr>
        <p:txBody>
          <a:bodyPr/>
          <a:lstStyle/>
          <a:p>
            <a:pPr lvl="1"/>
            <a:r>
              <a:rPr lang="es-ES_tradnl" sz="2400" b="1" dirty="0"/>
              <a:t>CUDA</a:t>
            </a:r>
            <a:r>
              <a:rPr lang="es-ES_tradnl" sz="2400" dirty="0"/>
              <a:t>.</a:t>
            </a:r>
          </a:p>
          <a:p>
            <a:pPr lvl="2">
              <a:buFont typeface="Arial" panose="02080604020202020204" charset="0"/>
              <a:buChar char="•"/>
            </a:pPr>
            <a:r>
              <a:rPr lang="es-ES_tradnl" sz="2000" dirty="0"/>
              <a:t>Jerarquía de memoria: se distinguen tres tipos de memoria:</a:t>
            </a:r>
          </a:p>
          <a:p>
            <a:pPr lvl="2"/>
            <a:r>
              <a:rPr lang="es-ES_tradnl" sz="2000" dirty="0"/>
              <a:t>Registros: La más rápida y cercana a cada </a:t>
            </a:r>
            <a:r>
              <a:rPr lang="es-ES_tradnl" sz="2000" dirty="0" err="1"/>
              <a:t>core</a:t>
            </a:r>
            <a:r>
              <a:rPr lang="es-ES_tradnl" sz="2000" dirty="0"/>
              <a:t>.</a:t>
            </a:r>
          </a:p>
          <a:p>
            <a:pPr lvl="2"/>
            <a:r>
              <a:rPr lang="es-ES_tradnl" sz="2000" dirty="0"/>
              <a:t>Compartida. Común para los </a:t>
            </a:r>
            <a:r>
              <a:rPr lang="es-ES_tradnl" sz="2000" dirty="0" err="1"/>
              <a:t>cores</a:t>
            </a:r>
            <a:r>
              <a:rPr lang="es-ES_tradnl" sz="2000" dirty="0"/>
              <a:t> de un bloque y que permite las comunicaciones entre estos.</a:t>
            </a:r>
          </a:p>
          <a:p>
            <a:pPr lvl="2"/>
            <a:r>
              <a:rPr lang="es-ES_tradnl" sz="2000" dirty="0"/>
              <a:t>Global: es la que permite comunicarse con el sistema CPU y con cualquier </a:t>
            </a:r>
            <a:r>
              <a:rPr lang="es-ES_tradnl" sz="2000" dirty="0" err="1"/>
              <a:t>core</a:t>
            </a:r>
            <a:r>
              <a:rPr lang="es-ES_tradnl" sz="2000" dirty="0"/>
              <a:t> de la GPU. </a:t>
            </a:r>
          </a:p>
          <a:p>
            <a:pPr lvl="1"/>
            <a:endParaRPr lang="es-ES_tradnl" sz="2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30</a:t>
            </a:fld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4294967295"/>
          </p:nvPr>
        </p:nvSpPr>
        <p:spPr>
          <a:xfrm>
            <a:off x="-546100" y="6627812"/>
            <a:ext cx="4114800" cy="357188"/>
          </a:xfrm>
        </p:spPr>
        <p:txBody>
          <a:bodyPr/>
          <a:lstStyle/>
          <a:p>
            <a:endParaRPr lang="es-ES_tradn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clrChange>
              <a:clrFrom>
                <a:srgbClr val="FEC30A"/>
              </a:clrFrom>
              <a:clrTo>
                <a:srgbClr val="FEC30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3600" y="1570565"/>
            <a:ext cx="4211992" cy="4663017"/>
          </a:xfrm>
          <a:prstGeom prst="rect">
            <a:avLst/>
          </a:prstGeom>
        </p:spPr>
      </p:pic>
      <p:cxnSp>
        <p:nvCxnSpPr>
          <p:cNvPr id="11" name="Conector recto de flecha 10"/>
          <p:cNvCxnSpPr/>
          <p:nvPr/>
        </p:nvCxnSpPr>
        <p:spPr>
          <a:xfrm rot="5400000" flipH="1" flipV="1">
            <a:off x="5810250" y="3354917"/>
            <a:ext cx="317500" cy="1588"/>
          </a:xfrm>
          <a:prstGeom prst="straightConnector1">
            <a:avLst/>
          </a:prstGeom>
          <a:ln w="38100" cmpd="sng">
            <a:solidFill>
              <a:srgbClr val="FFFF00"/>
            </a:solidFill>
            <a:tailEnd type="triangle" w="lg" len="med"/>
          </a:ln>
          <a:effectLst>
            <a:glow rad="101600">
              <a:schemeClr val="tx1">
                <a:alpha val="75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rot="16200000" flipH="1">
            <a:off x="5491692" y="3375024"/>
            <a:ext cx="354807" cy="7143"/>
          </a:xfrm>
          <a:prstGeom prst="straightConnector1">
            <a:avLst/>
          </a:prstGeom>
          <a:ln w="41275" cmpd="sng">
            <a:solidFill>
              <a:srgbClr val="FFFF00"/>
            </a:solidFill>
            <a:tailEnd type="triangle" w="lg" len="med"/>
          </a:ln>
          <a:effectLst>
            <a:glow rad="101600">
              <a:schemeClr val="tx1">
                <a:alpha val="75000"/>
              </a:schemeClr>
            </a:glow>
            <a:outerShdw blurRad="40000" dist="20000" dir="5400000" sx="0" sy="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rot="16200000" flipV="1">
            <a:off x="6678084" y="3174999"/>
            <a:ext cx="709082" cy="10585"/>
          </a:xfrm>
          <a:prstGeom prst="straightConnector1">
            <a:avLst/>
          </a:prstGeom>
          <a:ln w="38100" cmpd="sng">
            <a:solidFill>
              <a:srgbClr val="FFFF00"/>
            </a:solidFill>
            <a:tailEnd type="triangle" w="lg" len="med"/>
          </a:ln>
          <a:effectLst>
            <a:glow rad="101600">
              <a:schemeClr val="tx1">
                <a:alpha val="75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rot="5400000">
            <a:off x="5863169" y="3158066"/>
            <a:ext cx="713315" cy="6349"/>
          </a:xfrm>
          <a:prstGeom prst="straightConnector1">
            <a:avLst/>
          </a:prstGeom>
          <a:ln w="41275" cmpd="sng">
            <a:solidFill>
              <a:srgbClr val="FFFF00"/>
            </a:solidFill>
            <a:tailEnd type="triangle" w="lg" len="med"/>
          </a:ln>
          <a:effectLst>
            <a:glow rad="101600">
              <a:schemeClr val="tx1">
                <a:alpha val="75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rot="5400000" flipH="1" flipV="1">
            <a:off x="5841738" y="4323292"/>
            <a:ext cx="852223" cy="5028"/>
          </a:xfrm>
          <a:prstGeom prst="straightConnector1">
            <a:avLst/>
          </a:prstGeom>
          <a:ln w="38100" cmpd="sng">
            <a:solidFill>
              <a:srgbClr val="FFFF00"/>
            </a:solidFill>
            <a:tailEnd type="triangle" w="lg" len="med"/>
          </a:ln>
          <a:effectLst>
            <a:glow rad="101600">
              <a:schemeClr val="tx1">
                <a:alpha val="75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rot="16200000" flipH="1">
            <a:off x="5672668" y="4349749"/>
            <a:ext cx="850898" cy="4234"/>
          </a:xfrm>
          <a:prstGeom prst="straightConnector1">
            <a:avLst/>
          </a:prstGeom>
          <a:ln w="41275" cmpd="sng">
            <a:solidFill>
              <a:srgbClr val="FFFF00"/>
            </a:solidFill>
            <a:tailEnd type="triangle" w="lg" len="med"/>
          </a:ln>
          <a:effectLst>
            <a:glow rad="101600">
              <a:schemeClr val="tx1">
                <a:alpha val="75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Programación paralela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_tradnl" b="1" dirty="0"/>
              <a:t>CUDA</a:t>
            </a:r>
            <a:r>
              <a:rPr lang="es-ES_tradnl" dirty="0"/>
              <a:t>.</a:t>
            </a:r>
          </a:p>
          <a:p>
            <a:pPr lvl="2"/>
            <a:r>
              <a:rPr lang="es-ES_tradnl" dirty="0"/>
              <a:t>Programa paralelo: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31</a:t>
            </a:fld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4294967295"/>
          </p:nvPr>
        </p:nvSpPr>
        <p:spPr>
          <a:xfrm>
            <a:off x="-546100" y="6627812"/>
            <a:ext cx="4114800" cy="357188"/>
          </a:xfrm>
        </p:spPr>
        <p:txBody>
          <a:bodyPr/>
          <a:lstStyle/>
          <a:p>
            <a:endParaRPr lang="es-ES_tradn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3" y="2447632"/>
            <a:ext cx="8696642" cy="272126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515972" y="5623339"/>
            <a:ext cx="1245141" cy="37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tx2"/>
                </a:solidFill>
                <a:latin typeface="Helvetica Neue Light"/>
              </a:rPr>
              <a:t>kernel</a:t>
            </a:r>
          </a:p>
        </p:txBody>
      </p:sp>
      <p:cxnSp>
        <p:nvCxnSpPr>
          <p:cNvPr id="11" name="Conector recto de flecha 10"/>
          <p:cNvCxnSpPr/>
          <p:nvPr/>
        </p:nvCxnSpPr>
        <p:spPr>
          <a:xfrm rot="5400000" flipH="1" flipV="1">
            <a:off x="5665363" y="4950939"/>
            <a:ext cx="896552" cy="4731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Programación paralela</a:t>
            </a:r>
            <a:endParaRPr lang="es-ES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" b="1" dirty="0" err="1"/>
              <a:t>OpenCL</a:t>
            </a:r>
            <a:r>
              <a:rPr lang="es-ES" b="1" dirty="0"/>
              <a:t>. </a:t>
            </a:r>
            <a:r>
              <a:rPr lang="es-ES" sz="1400" b="1" dirty="0"/>
              <a:t>Última versión 2.0 Julio 2013.</a:t>
            </a:r>
          </a:p>
          <a:p>
            <a:pPr lvl="2"/>
            <a:r>
              <a:rPr lang="es-ES" dirty="0"/>
              <a:t>Conjunto de herramientas para desarrollar programas para sistemas basados en </a:t>
            </a:r>
            <a:r>
              <a:rPr lang="es-ES" dirty="0" err="1"/>
              <a:t>CPUs</a:t>
            </a:r>
            <a:r>
              <a:rPr lang="es-ES" dirty="0"/>
              <a:t>, </a:t>
            </a:r>
            <a:r>
              <a:rPr lang="es-ES" dirty="0" err="1"/>
              <a:t>GPUs</a:t>
            </a:r>
            <a:r>
              <a:rPr lang="es-ES" dirty="0"/>
              <a:t> y </a:t>
            </a:r>
            <a:r>
              <a:rPr lang="es-ES" dirty="0" err="1"/>
              <a:t>DSPs</a:t>
            </a:r>
            <a:r>
              <a:rPr lang="es-ES" dirty="0"/>
              <a:t>.</a:t>
            </a:r>
          </a:p>
          <a:p>
            <a:pPr lvl="2"/>
            <a:r>
              <a:rPr lang="es-ES" dirty="0"/>
              <a:t>Basado en </a:t>
            </a:r>
            <a:r>
              <a:rPr lang="es-ES" i="1" dirty="0" err="1"/>
              <a:t>kernels</a:t>
            </a:r>
            <a:r>
              <a:rPr lang="es-ES" dirty="0"/>
              <a:t> con C99.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32</a:t>
            </a:fld>
            <a:endParaRPr lang="es-E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1 Título"/>
          <p:cNvSpPr>
            <a:spLocks noGrp="1"/>
          </p:cNvSpPr>
          <p:nvPr>
            <p:ph type="title"/>
          </p:nvPr>
        </p:nvSpPr>
        <p:spPr>
          <a:xfrm>
            <a:off x="457200" y="357188"/>
            <a:ext cx="8229600" cy="571500"/>
          </a:xfrm>
        </p:spPr>
        <p:txBody>
          <a:bodyPr/>
          <a:lstStyle/>
          <a:p>
            <a:r>
              <a:rPr sz="3300" dirty="0"/>
              <a:t>Índice de Contenidos</a:t>
            </a:r>
          </a:p>
        </p:txBody>
      </p:sp>
      <p:grpSp>
        <p:nvGrpSpPr>
          <p:cNvPr id="4" name="Agrupar 3"/>
          <p:cNvGrpSpPr/>
          <p:nvPr/>
        </p:nvGrpSpPr>
        <p:grpSpPr>
          <a:xfrm>
            <a:off x="183307" y="2364394"/>
            <a:ext cx="8759386" cy="3095818"/>
            <a:chOff x="745248" y="2508429"/>
            <a:chExt cx="7634430" cy="2434466"/>
          </a:xfrm>
        </p:grpSpPr>
        <p:sp>
          <p:nvSpPr>
            <p:cNvPr id="34" name="Vinkel 120"/>
            <p:cNvSpPr>
              <a:spLocks noChangeArrowheads="1"/>
            </p:cNvSpPr>
            <p:nvPr/>
          </p:nvSpPr>
          <p:spPr bwMode="auto">
            <a:xfrm>
              <a:off x="745248" y="250842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1</a:t>
              </a:r>
            </a:p>
          </p:txBody>
        </p:sp>
        <p:sp>
          <p:nvSpPr>
            <p:cNvPr id="37" name="Vinkel 120"/>
            <p:cNvSpPr>
              <a:spLocks noChangeArrowheads="1"/>
            </p:cNvSpPr>
            <p:nvPr/>
          </p:nvSpPr>
          <p:spPr bwMode="auto">
            <a:xfrm>
              <a:off x="1502486" y="250842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Introducci</a:t>
              </a:r>
              <a:r>
                <a:rPr lang="es-ES_tradnl" altLang="ja-JP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ón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2" name="Vinkel 120"/>
            <p:cNvSpPr>
              <a:spLocks noChangeArrowheads="1"/>
            </p:cNvSpPr>
            <p:nvPr/>
          </p:nvSpPr>
          <p:spPr bwMode="auto">
            <a:xfrm>
              <a:off x="745248" y="3008491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2</a:t>
              </a:r>
            </a:p>
          </p:txBody>
        </p:sp>
        <p:sp>
          <p:nvSpPr>
            <p:cNvPr id="43" name="Vinkel 120"/>
            <p:cNvSpPr>
              <a:spLocks noChangeArrowheads="1"/>
            </p:cNvSpPr>
            <p:nvPr/>
          </p:nvSpPr>
          <p:spPr bwMode="auto">
            <a:xfrm>
              <a:off x="1502486" y="3008491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Arquitecturas paralelas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4" name="Vinkel 120"/>
            <p:cNvSpPr>
              <a:spLocks noChangeArrowheads="1"/>
            </p:cNvSpPr>
            <p:nvPr/>
          </p:nvSpPr>
          <p:spPr bwMode="auto">
            <a:xfrm>
              <a:off x="745248" y="3508554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3</a:t>
              </a:r>
            </a:p>
          </p:txBody>
        </p:sp>
        <p:sp>
          <p:nvSpPr>
            <p:cNvPr id="45" name="Vinkel 120"/>
            <p:cNvSpPr>
              <a:spLocks noChangeArrowheads="1"/>
            </p:cNvSpPr>
            <p:nvPr/>
          </p:nvSpPr>
          <p:spPr bwMode="auto">
            <a:xfrm>
              <a:off x="1502486" y="3508554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noProof="1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Programación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0" name="Vinkel 120"/>
            <p:cNvSpPr>
              <a:spLocks noChangeArrowheads="1"/>
            </p:cNvSpPr>
            <p:nvPr/>
          </p:nvSpPr>
          <p:spPr bwMode="auto">
            <a:xfrm>
              <a:off x="745248" y="4008616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4</a:t>
              </a:r>
            </a:p>
          </p:txBody>
        </p:sp>
        <p:sp>
          <p:nvSpPr>
            <p:cNvPr id="51" name="Vinkel 120"/>
            <p:cNvSpPr>
              <a:spLocks noChangeArrowheads="1"/>
            </p:cNvSpPr>
            <p:nvPr/>
          </p:nvSpPr>
          <p:spPr bwMode="auto">
            <a:xfrm>
              <a:off x="1502486" y="4008616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Metodologías de diseño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2" name="Vinkel 120"/>
            <p:cNvSpPr>
              <a:spLocks noChangeArrowheads="1"/>
            </p:cNvSpPr>
            <p:nvPr/>
          </p:nvSpPr>
          <p:spPr bwMode="auto">
            <a:xfrm>
              <a:off x="745248" y="450867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5</a:t>
              </a:r>
            </a:p>
          </p:txBody>
        </p:sp>
        <p:sp>
          <p:nvSpPr>
            <p:cNvPr id="53" name="Vinkel 120"/>
            <p:cNvSpPr>
              <a:spLocks noChangeArrowheads="1"/>
            </p:cNvSpPr>
            <p:nvPr/>
          </p:nvSpPr>
          <p:spPr bwMode="auto">
            <a:xfrm>
              <a:off x="1502486" y="450867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Tendencias de la computación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6404" name="57 Imagen" descr="1119114_46210493.jpg"/>
            <p:cNvPicPr>
              <a:picLocks noChangeAspect="1"/>
            </p:cNvPicPr>
            <p:nvPr/>
          </p:nvPicPr>
          <p:blipFill>
            <a:blip r:embed="rId3"/>
            <a:srcRect r="49545"/>
            <a:stretch>
              <a:fillRect/>
            </a:stretch>
          </p:blipFill>
          <p:spPr bwMode="auto">
            <a:xfrm>
              <a:off x="6503111" y="2508429"/>
              <a:ext cx="1876567" cy="2434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Marcador de número de diapositiva 1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33</a:t>
            </a:fld>
            <a:endParaRPr lang="es-E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Metodologías de diseño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z="2400" dirty="0"/>
              <a:t>¿Cómo se diseña un programa para una arquitectura paralela?</a:t>
            </a:r>
          </a:p>
          <a:p>
            <a:pPr lvl="1"/>
            <a:r>
              <a:rPr lang="es-ES_tradnl" sz="2000" dirty="0"/>
              <a:t>No todos los algoritmos o programas computacionales son </a:t>
            </a:r>
            <a:r>
              <a:rPr lang="es-ES_tradnl" sz="2000" dirty="0" err="1"/>
              <a:t>paralelizables</a:t>
            </a:r>
            <a:r>
              <a:rPr lang="es-ES_tradnl" sz="2000" dirty="0"/>
              <a:t>!</a:t>
            </a:r>
          </a:p>
          <a:p>
            <a:pPr lvl="1"/>
            <a:r>
              <a:rPr lang="es-ES_tradnl" sz="2000" dirty="0"/>
              <a:t>No todos los algoritmos funcionan mejor en una plataforma paralela.</a:t>
            </a:r>
          </a:p>
          <a:p>
            <a:pPr lvl="1"/>
            <a:r>
              <a:rPr lang="es-ES_tradnl" sz="2000" dirty="0"/>
              <a:t>Existen metodologías para el diseño de un programa paralelo.</a:t>
            </a:r>
          </a:p>
          <a:p>
            <a:pPr lvl="2"/>
            <a:r>
              <a:rPr lang="es-ES_tradnl" sz="1800" dirty="0"/>
              <a:t>Metodología Foster.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34</a:t>
            </a:fld>
            <a:endParaRPr lang="es-E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Metodologías de diseño</a:t>
            </a:r>
            <a:endParaRPr lang="es-ES_tradnl" sz="2800" dirty="0"/>
          </a:p>
        </p:txBody>
      </p:sp>
      <p:pic>
        <p:nvPicPr>
          <p:cNvPr id="8" name="Marcador de contenido 7" descr="metodologia_foster.pdf"/>
          <p:cNvPicPr>
            <a:picLocks noGrp="1" noChangeAspect="1"/>
          </p:cNvPicPr>
          <p:nvPr>
            <p:ph idx="1"/>
          </p:nvPr>
        </p:nvPicPr>
        <p:blipFill>
          <a:blip r:embed="rId2"/>
          <a:srcRect l="-45499" r="-45499"/>
          <a:stretch>
            <a:fillRect/>
          </a:stretch>
        </p:blipFill>
        <p:spPr>
          <a:xfrm>
            <a:off x="2984499" y="1752599"/>
            <a:ext cx="7806267" cy="4499155"/>
          </a:xfrm>
          <a:noFill/>
        </p:spPr>
      </p:pic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35</a:t>
            </a:fld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554567" y="1524000"/>
            <a:ext cx="42164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Helvetica Neue Light"/>
              </a:rPr>
              <a:t>Método de diseño Foster.</a:t>
            </a:r>
          </a:p>
          <a:p>
            <a:endParaRPr lang="es-ES_tradnl" dirty="0">
              <a:latin typeface="Helvetica Neue Light"/>
            </a:endParaRPr>
          </a:p>
          <a:p>
            <a:pPr>
              <a:buFont typeface="Wingdings" panose="05000000000000000000" charset="2"/>
              <a:buChar char="ü"/>
            </a:pPr>
            <a:r>
              <a:rPr lang="es-ES_tradnl" dirty="0">
                <a:latin typeface="Helvetica Neue Light"/>
              </a:rPr>
              <a:t> </a:t>
            </a:r>
            <a:r>
              <a:rPr lang="es-ES_tradnl" dirty="0" err="1">
                <a:latin typeface="Helvetica Neue Light"/>
              </a:rPr>
              <a:t>Particionamiento</a:t>
            </a:r>
            <a:r>
              <a:rPr lang="es-ES_tradnl" dirty="0">
                <a:latin typeface="Helvetica Neue Light"/>
              </a:rPr>
              <a:t>:</a:t>
            </a:r>
          </a:p>
          <a:p>
            <a:pPr lvl="1"/>
            <a:r>
              <a:rPr lang="es-ES_tradnl" sz="1400" dirty="0">
                <a:latin typeface="Helvetica Neue Light"/>
              </a:rPr>
              <a:t>En el dominio de los datos o de funciones.</a:t>
            </a:r>
          </a:p>
          <a:p>
            <a:pPr lvl="1">
              <a:buFont typeface="Wingdings" panose="05000000000000000000" charset="2"/>
              <a:buChar char="ü"/>
            </a:pPr>
            <a:endParaRPr lang="es-ES_tradnl" dirty="0">
              <a:latin typeface="Helvetica Neue Light"/>
            </a:endParaRPr>
          </a:p>
          <a:p>
            <a:pPr>
              <a:buFont typeface="Wingdings" panose="05000000000000000000" charset="2"/>
              <a:buChar char="ü"/>
            </a:pPr>
            <a:r>
              <a:rPr lang="es-ES_tradnl" dirty="0">
                <a:latin typeface="Helvetica Neue Light"/>
              </a:rPr>
              <a:t>Comunicaciones:</a:t>
            </a:r>
          </a:p>
          <a:p>
            <a:pPr lvl="1"/>
            <a:r>
              <a:rPr lang="es-ES_tradnl" sz="1400" dirty="0">
                <a:latin typeface="Helvetica Neue Light"/>
              </a:rPr>
              <a:t>Distintos medios o paradigmas:</a:t>
            </a:r>
          </a:p>
          <a:p>
            <a:pPr lvl="2"/>
            <a:r>
              <a:rPr lang="es-ES_tradnl" sz="1400" dirty="0">
                <a:latin typeface="Helvetica Neue Light"/>
              </a:rPr>
              <a:t>Memoria.</a:t>
            </a:r>
          </a:p>
          <a:p>
            <a:pPr lvl="2"/>
            <a:r>
              <a:rPr lang="es-ES_tradnl" sz="1400" dirty="0">
                <a:latin typeface="Helvetica Neue Light"/>
              </a:rPr>
              <a:t>Paso de mensajes.</a:t>
            </a:r>
          </a:p>
          <a:p>
            <a:pPr lvl="2"/>
            <a:endParaRPr lang="es-ES_tradnl" dirty="0">
              <a:latin typeface="Helvetica Neue Light"/>
            </a:endParaRPr>
          </a:p>
          <a:p>
            <a:pPr>
              <a:buFont typeface="Wingdings" panose="05000000000000000000" charset="2"/>
              <a:buChar char="ü"/>
            </a:pPr>
            <a:r>
              <a:rPr lang="es-ES_tradnl" dirty="0">
                <a:latin typeface="Helvetica Neue Light"/>
              </a:rPr>
              <a:t>Aglomeración:</a:t>
            </a:r>
          </a:p>
          <a:p>
            <a:pPr lvl="1"/>
            <a:r>
              <a:rPr lang="es-ES_tradnl" sz="1400" dirty="0">
                <a:latin typeface="Helvetica Neue Light"/>
              </a:rPr>
              <a:t>Tareas o datos son agrupados teniendo en cuenta posibles dependencias.</a:t>
            </a:r>
          </a:p>
          <a:p>
            <a:pPr lvl="1"/>
            <a:endParaRPr lang="es-ES_tradnl" dirty="0">
              <a:latin typeface="Helvetica Neue Light"/>
            </a:endParaRPr>
          </a:p>
          <a:p>
            <a:pPr>
              <a:buFont typeface="Wingdings" panose="05000000000000000000" charset="2"/>
              <a:buChar char="ü"/>
            </a:pPr>
            <a:r>
              <a:rPr lang="es-ES_tradnl" dirty="0">
                <a:latin typeface="Helvetica Neue Light"/>
              </a:rPr>
              <a:t> Mapeo:</a:t>
            </a:r>
          </a:p>
          <a:p>
            <a:pPr lvl="1"/>
            <a:r>
              <a:rPr lang="es-ES_tradnl" sz="1400" dirty="0">
                <a:latin typeface="Helvetica Neue Light"/>
              </a:rPr>
              <a:t>Los grupos son asignados a una máquina o </a:t>
            </a:r>
            <a:r>
              <a:rPr lang="es-ES_tradnl" sz="1400" dirty="0" err="1">
                <a:latin typeface="Helvetica Neue Light"/>
              </a:rPr>
              <a:t>core</a:t>
            </a:r>
            <a:r>
              <a:rPr lang="es-ES_tradnl" sz="1400" dirty="0">
                <a:latin typeface="Helvetica Neue Light"/>
              </a:rPr>
              <a:t>.</a:t>
            </a:r>
          </a:p>
          <a:p>
            <a:pPr>
              <a:buFont typeface="Wingdings" panose="05000000000000000000" charset="2"/>
              <a:buChar char="ü"/>
            </a:pPr>
            <a:endParaRPr lang="es-ES_tradnl" dirty="0">
              <a:latin typeface="Helvetica Neue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Metodologías de diseño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sz="2400" dirty="0"/>
              <a:t>Cuando se diseña un algoritmo paralelo es necesario tener en cuenta:</a:t>
            </a:r>
          </a:p>
          <a:p>
            <a:pPr lvl="1"/>
            <a:r>
              <a:rPr lang="es-ES_tradnl" sz="2000" dirty="0"/>
              <a:t>Los tiempos de las comunicaciones.</a:t>
            </a:r>
          </a:p>
          <a:p>
            <a:pPr lvl="1"/>
            <a:r>
              <a:rPr lang="es-ES_tradnl" sz="2000" dirty="0"/>
              <a:t>Maximizar el procesamiento en cada nodo o unidad de procesamiento.</a:t>
            </a:r>
          </a:p>
          <a:p>
            <a:pPr lvl="1"/>
            <a:r>
              <a:rPr lang="es-ES_tradnl" sz="2000" dirty="0"/>
              <a:t>Los costes de implementar el algoritmo.</a:t>
            </a:r>
          </a:p>
          <a:p>
            <a:pPr lvl="1"/>
            <a:r>
              <a:rPr lang="es-ES_tradnl" sz="2000" dirty="0"/>
              <a:t>Tiempos de planificación (</a:t>
            </a:r>
            <a:r>
              <a:rPr lang="es-ES_tradnl" sz="2000" dirty="0" err="1"/>
              <a:t>scheduler</a:t>
            </a:r>
            <a:r>
              <a:rPr lang="es-ES_tradnl" sz="2000" dirty="0"/>
              <a:t>).</a:t>
            </a:r>
          </a:p>
          <a:p>
            <a:pPr lvl="2"/>
            <a:endParaRPr lang="es-ES_tradnl" sz="1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36</a:t>
            </a:fld>
            <a:endParaRPr lang="es-E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1 Título"/>
          <p:cNvSpPr>
            <a:spLocks noGrp="1"/>
          </p:cNvSpPr>
          <p:nvPr>
            <p:ph type="title"/>
          </p:nvPr>
        </p:nvSpPr>
        <p:spPr>
          <a:xfrm>
            <a:off x="457200" y="357188"/>
            <a:ext cx="8229600" cy="571500"/>
          </a:xfrm>
        </p:spPr>
        <p:txBody>
          <a:bodyPr/>
          <a:lstStyle/>
          <a:p>
            <a:r>
              <a:rPr sz="3300" dirty="0"/>
              <a:t>Índice de Contenidos</a:t>
            </a:r>
          </a:p>
        </p:txBody>
      </p:sp>
      <p:grpSp>
        <p:nvGrpSpPr>
          <p:cNvPr id="4" name="Agrupar 3"/>
          <p:cNvGrpSpPr/>
          <p:nvPr/>
        </p:nvGrpSpPr>
        <p:grpSpPr>
          <a:xfrm>
            <a:off x="183307" y="2364394"/>
            <a:ext cx="8759386" cy="3095818"/>
            <a:chOff x="745248" y="2508429"/>
            <a:chExt cx="7634430" cy="2434466"/>
          </a:xfrm>
        </p:grpSpPr>
        <p:sp>
          <p:nvSpPr>
            <p:cNvPr id="34" name="Vinkel 120"/>
            <p:cNvSpPr>
              <a:spLocks noChangeArrowheads="1"/>
            </p:cNvSpPr>
            <p:nvPr/>
          </p:nvSpPr>
          <p:spPr bwMode="auto">
            <a:xfrm>
              <a:off x="745248" y="250842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1</a:t>
              </a:r>
            </a:p>
          </p:txBody>
        </p:sp>
        <p:sp>
          <p:nvSpPr>
            <p:cNvPr id="37" name="Vinkel 120"/>
            <p:cNvSpPr>
              <a:spLocks noChangeArrowheads="1"/>
            </p:cNvSpPr>
            <p:nvPr/>
          </p:nvSpPr>
          <p:spPr bwMode="auto">
            <a:xfrm>
              <a:off x="1502486" y="250842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Introducci</a:t>
              </a:r>
              <a:r>
                <a:rPr lang="es-ES_tradnl" altLang="ja-JP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ón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2" name="Vinkel 120"/>
            <p:cNvSpPr>
              <a:spLocks noChangeArrowheads="1"/>
            </p:cNvSpPr>
            <p:nvPr/>
          </p:nvSpPr>
          <p:spPr bwMode="auto">
            <a:xfrm>
              <a:off x="745248" y="3008491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2</a:t>
              </a:r>
            </a:p>
          </p:txBody>
        </p:sp>
        <p:sp>
          <p:nvSpPr>
            <p:cNvPr id="43" name="Vinkel 120"/>
            <p:cNvSpPr>
              <a:spLocks noChangeArrowheads="1"/>
            </p:cNvSpPr>
            <p:nvPr/>
          </p:nvSpPr>
          <p:spPr bwMode="auto">
            <a:xfrm>
              <a:off x="1502486" y="3008491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Arquitecturas paralelas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4" name="Vinkel 120"/>
            <p:cNvSpPr>
              <a:spLocks noChangeArrowheads="1"/>
            </p:cNvSpPr>
            <p:nvPr/>
          </p:nvSpPr>
          <p:spPr bwMode="auto">
            <a:xfrm>
              <a:off x="745248" y="3508554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3</a:t>
              </a:r>
            </a:p>
          </p:txBody>
        </p:sp>
        <p:sp>
          <p:nvSpPr>
            <p:cNvPr id="45" name="Vinkel 120"/>
            <p:cNvSpPr>
              <a:spLocks noChangeArrowheads="1"/>
            </p:cNvSpPr>
            <p:nvPr/>
          </p:nvSpPr>
          <p:spPr bwMode="auto">
            <a:xfrm>
              <a:off x="1502486" y="3508554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noProof="1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Programación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0" name="Vinkel 120"/>
            <p:cNvSpPr>
              <a:spLocks noChangeArrowheads="1"/>
            </p:cNvSpPr>
            <p:nvPr/>
          </p:nvSpPr>
          <p:spPr bwMode="auto">
            <a:xfrm>
              <a:off x="745248" y="4008616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4</a:t>
              </a:r>
            </a:p>
          </p:txBody>
        </p:sp>
        <p:sp>
          <p:nvSpPr>
            <p:cNvPr id="51" name="Vinkel 120"/>
            <p:cNvSpPr>
              <a:spLocks noChangeArrowheads="1"/>
            </p:cNvSpPr>
            <p:nvPr/>
          </p:nvSpPr>
          <p:spPr bwMode="auto">
            <a:xfrm>
              <a:off x="1502486" y="4008616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Metodologías de diseño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2" name="Vinkel 120"/>
            <p:cNvSpPr>
              <a:spLocks noChangeArrowheads="1"/>
            </p:cNvSpPr>
            <p:nvPr/>
          </p:nvSpPr>
          <p:spPr bwMode="auto">
            <a:xfrm>
              <a:off x="745248" y="450867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5</a:t>
              </a:r>
            </a:p>
          </p:txBody>
        </p:sp>
        <p:sp>
          <p:nvSpPr>
            <p:cNvPr id="53" name="Vinkel 120"/>
            <p:cNvSpPr>
              <a:spLocks noChangeArrowheads="1"/>
            </p:cNvSpPr>
            <p:nvPr/>
          </p:nvSpPr>
          <p:spPr bwMode="auto">
            <a:xfrm>
              <a:off x="1502486" y="450867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Tendencias de la computación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6404" name="57 Imagen" descr="1119114_46210493.jpg"/>
            <p:cNvPicPr>
              <a:picLocks noChangeAspect="1"/>
            </p:cNvPicPr>
            <p:nvPr/>
          </p:nvPicPr>
          <p:blipFill>
            <a:blip r:embed="rId3"/>
            <a:srcRect r="49545"/>
            <a:stretch>
              <a:fillRect/>
            </a:stretch>
          </p:blipFill>
          <p:spPr bwMode="auto">
            <a:xfrm>
              <a:off x="6503111" y="2508429"/>
              <a:ext cx="1876567" cy="2434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Marcador de número de diapositiva 1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37</a:t>
            </a:fld>
            <a:endParaRPr lang="es-E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Tendencias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dirty="0"/>
              <a:t>Sistemas híbridos. Producir software que haga transparente la programación en sistemas híbridos.</a:t>
            </a:r>
          </a:p>
          <a:p>
            <a:r>
              <a:rPr lang="es-ES" sz="2400" dirty="0"/>
              <a:t>Software de desarrollo para clústeres más sencillo.</a:t>
            </a:r>
          </a:p>
          <a:p>
            <a:r>
              <a:rPr lang="es-ES" sz="2400" dirty="0"/>
              <a:t>Sistemas híbridos, múltiples plataformas. Computadores de escritorio, tabletas, móviles, entre otros.</a:t>
            </a:r>
          </a:p>
          <a:p>
            <a:r>
              <a:rPr lang="es-ES" sz="2400" dirty="0"/>
              <a:t>Confiabilidad y tolerancia a fallos.</a:t>
            </a:r>
          </a:p>
          <a:p>
            <a:r>
              <a:rPr lang="es-ES" sz="2400" dirty="0"/>
              <a:t>Computación en la nube. Unificación de </a:t>
            </a:r>
            <a:r>
              <a:rPr lang="es-ES" sz="2400" dirty="0" err="1"/>
              <a:t>APIs</a:t>
            </a:r>
            <a:r>
              <a:rPr lang="es-ES" sz="2400" dirty="0"/>
              <a:t> ó integración. Seguridad.</a:t>
            </a:r>
          </a:p>
          <a:p>
            <a:r>
              <a:rPr lang="es-ES" sz="2400" dirty="0"/>
              <a:t>Reducir los tiempos de comunicaciones en las arquitecturas. Diseñar programas limitando las comunicaciones.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38</a:t>
            </a:fld>
            <a:endParaRPr lang="es-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Introducción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400" dirty="0"/>
              <a:t>¿Qué es computación paralela?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Es una técnica de la computación en la que se realizan operaciones de forma concurrente.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Se requieren múltiples unidades de procesamiento.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Funciona bajo la premisa de que algunas tareas pueden ser divididas en otras más pequeñas que se ejecuten de forma concurrente.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endParaRPr lang="es-ES_tradnl" sz="2000" dirty="0"/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400" dirty="0">
                <a:solidFill>
                  <a:srgbClr val="262626"/>
                </a:solidFill>
              </a:rPr>
              <a:t>¿Por qué la computación paralela?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>
                <a:solidFill>
                  <a:srgbClr val="262626"/>
                </a:solidFill>
              </a:rPr>
              <a:t>No se pueden aumentar las frecuencias de reloj de los procesadores actuales.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>
                <a:solidFill>
                  <a:srgbClr val="262626"/>
                </a:solidFill>
              </a:rPr>
              <a:t>No se puede aumentar el consumo de potencia.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>
                <a:solidFill>
                  <a:srgbClr val="262626"/>
                </a:solidFill>
              </a:rPr>
              <a:t>Se puede aumentar la densidad de transistores de los chips.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endParaRPr lang="es-ES_tradnl" sz="2000" dirty="0"/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s-ES_tradnl" sz="2000" dirty="0"/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s-ES_tradnl" sz="20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4</a:t>
            </a:fld>
            <a:endParaRPr lang="es-E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Introducción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charset="2"/>
              <a:buChar char="ü"/>
            </a:pPr>
            <a:r>
              <a:rPr lang="es-ES_tradnl" sz="2800" dirty="0"/>
              <a:t>Tipos de paralelismo: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charset="2"/>
              <a:buChar char="ü"/>
            </a:pPr>
            <a:r>
              <a:rPr lang="es-ES_tradnl" sz="2400" dirty="0"/>
              <a:t>Paralelismo de bits.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charset="2"/>
              <a:buChar char="ü"/>
            </a:pPr>
            <a:r>
              <a:rPr lang="es-ES_tradnl" sz="2400" dirty="0"/>
              <a:t>Paralelismo por segmentación (segmentación).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charset="2"/>
              <a:buChar char="ü"/>
            </a:pPr>
            <a:r>
              <a:rPr lang="es-ES_tradnl" sz="2400" dirty="0"/>
              <a:t>Paralelismo por unidades funcionales (ALU, FPU).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charset="2"/>
              <a:buChar char="ü"/>
            </a:pPr>
            <a:r>
              <a:rPr lang="es-ES_tradnl" sz="2400" dirty="0"/>
              <a:t>Paralelismo a nivel de proceso o de hilos.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charset="2"/>
              <a:buChar char="ü"/>
            </a:pPr>
            <a:endParaRPr lang="es-ES_tradnl" sz="2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5</a:t>
            </a:fld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4294967295"/>
          </p:nvPr>
        </p:nvSpPr>
        <p:spPr>
          <a:xfrm>
            <a:off x="-546100" y="6627812"/>
            <a:ext cx="4114800" cy="357188"/>
          </a:xfrm>
        </p:spPr>
        <p:txBody>
          <a:bodyPr/>
          <a:lstStyle/>
          <a:p>
            <a:endParaRPr lang="es-ES_tradnl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27" y="2844800"/>
            <a:ext cx="5709606" cy="358563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034" y="3263660"/>
            <a:ext cx="3094566" cy="3168889"/>
          </a:xfrm>
          <a:prstGeom prst="rect">
            <a:avLst/>
          </a:prstGeom>
        </p:spPr>
      </p:pic>
      <p:pic>
        <p:nvPicPr>
          <p:cNvPr id="18" name="Imagen 17" descr="distributed_memory_model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260850"/>
            <a:ext cx="7904038" cy="18859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1 Título"/>
          <p:cNvSpPr>
            <a:spLocks noGrp="1"/>
          </p:cNvSpPr>
          <p:nvPr>
            <p:ph type="title"/>
          </p:nvPr>
        </p:nvSpPr>
        <p:spPr>
          <a:xfrm>
            <a:off x="457200" y="357188"/>
            <a:ext cx="8229600" cy="571500"/>
          </a:xfrm>
        </p:spPr>
        <p:txBody>
          <a:bodyPr/>
          <a:lstStyle/>
          <a:p>
            <a:r>
              <a:rPr sz="3300" dirty="0"/>
              <a:t>Índice de Contenidos</a:t>
            </a:r>
          </a:p>
        </p:txBody>
      </p:sp>
      <p:grpSp>
        <p:nvGrpSpPr>
          <p:cNvPr id="4" name="Agrupar 3"/>
          <p:cNvGrpSpPr/>
          <p:nvPr/>
        </p:nvGrpSpPr>
        <p:grpSpPr>
          <a:xfrm>
            <a:off x="183307" y="2364394"/>
            <a:ext cx="8759386" cy="3095818"/>
            <a:chOff x="745248" y="2508429"/>
            <a:chExt cx="7634430" cy="2434466"/>
          </a:xfrm>
        </p:grpSpPr>
        <p:sp>
          <p:nvSpPr>
            <p:cNvPr id="34" name="Vinkel 120"/>
            <p:cNvSpPr>
              <a:spLocks noChangeArrowheads="1"/>
            </p:cNvSpPr>
            <p:nvPr/>
          </p:nvSpPr>
          <p:spPr bwMode="auto">
            <a:xfrm>
              <a:off x="745248" y="250842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1</a:t>
              </a:r>
            </a:p>
          </p:txBody>
        </p:sp>
        <p:sp>
          <p:nvSpPr>
            <p:cNvPr id="37" name="Vinkel 120"/>
            <p:cNvSpPr>
              <a:spLocks noChangeArrowheads="1"/>
            </p:cNvSpPr>
            <p:nvPr/>
          </p:nvSpPr>
          <p:spPr bwMode="auto">
            <a:xfrm>
              <a:off x="1502486" y="250842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Introducci</a:t>
              </a:r>
              <a:r>
                <a:rPr lang="es-ES_tradnl" altLang="ja-JP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ón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2" name="Vinkel 120"/>
            <p:cNvSpPr>
              <a:spLocks noChangeArrowheads="1"/>
            </p:cNvSpPr>
            <p:nvPr/>
          </p:nvSpPr>
          <p:spPr bwMode="auto">
            <a:xfrm>
              <a:off x="745248" y="3008491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2</a:t>
              </a:r>
            </a:p>
          </p:txBody>
        </p:sp>
        <p:sp>
          <p:nvSpPr>
            <p:cNvPr id="43" name="Vinkel 120"/>
            <p:cNvSpPr>
              <a:spLocks noChangeArrowheads="1"/>
            </p:cNvSpPr>
            <p:nvPr/>
          </p:nvSpPr>
          <p:spPr bwMode="auto">
            <a:xfrm>
              <a:off x="1502486" y="3008491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Arquitecturas paralelas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4" name="Vinkel 120"/>
            <p:cNvSpPr>
              <a:spLocks noChangeArrowheads="1"/>
            </p:cNvSpPr>
            <p:nvPr/>
          </p:nvSpPr>
          <p:spPr bwMode="auto">
            <a:xfrm>
              <a:off x="745248" y="3508554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3</a:t>
              </a:r>
            </a:p>
          </p:txBody>
        </p:sp>
        <p:sp>
          <p:nvSpPr>
            <p:cNvPr id="45" name="Vinkel 120"/>
            <p:cNvSpPr>
              <a:spLocks noChangeArrowheads="1"/>
            </p:cNvSpPr>
            <p:nvPr/>
          </p:nvSpPr>
          <p:spPr bwMode="auto">
            <a:xfrm>
              <a:off x="1502486" y="3508554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noProof="1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Programación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0" name="Vinkel 120"/>
            <p:cNvSpPr>
              <a:spLocks noChangeArrowheads="1"/>
            </p:cNvSpPr>
            <p:nvPr/>
          </p:nvSpPr>
          <p:spPr bwMode="auto">
            <a:xfrm>
              <a:off x="745248" y="4008616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4</a:t>
              </a:r>
            </a:p>
          </p:txBody>
        </p:sp>
        <p:sp>
          <p:nvSpPr>
            <p:cNvPr id="51" name="Vinkel 120"/>
            <p:cNvSpPr>
              <a:spLocks noChangeArrowheads="1"/>
            </p:cNvSpPr>
            <p:nvPr/>
          </p:nvSpPr>
          <p:spPr bwMode="auto">
            <a:xfrm>
              <a:off x="1502486" y="4008616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Metodologías de diseño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52" name="Vinkel 120"/>
            <p:cNvSpPr>
              <a:spLocks noChangeArrowheads="1"/>
            </p:cNvSpPr>
            <p:nvPr/>
          </p:nvSpPr>
          <p:spPr bwMode="auto">
            <a:xfrm>
              <a:off x="745248" y="4508679"/>
              <a:ext cx="642938" cy="428625"/>
            </a:xfrm>
            <a:prstGeom prst="chevron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noProof="1">
                  <a:solidFill>
                    <a:srgbClr val="FFFFFF"/>
                  </a:solidFill>
                  <a:latin typeface="Helvetica Neue Light"/>
                  <a:ea typeface="+mn-ea"/>
                  <a:cs typeface="Helvetica Neue Light"/>
                </a:rPr>
                <a:t>5</a:t>
              </a:r>
            </a:p>
          </p:txBody>
        </p:sp>
        <p:sp>
          <p:nvSpPr>
            <p:cNvPr id="53" name="Vinkel 120"/>
            <p:cNvSpPr>
              <a:spLocks noChangeArrowheads="1"/>
            </p:cNvSpPr>
            <p:nvPr/>
          </p:nvSpPr>
          <p:spPr bwMode="auto">
            <a:xfrm>
              <a:off x="1502486" y="4508679"/>
              <a:ext cx="4857750" cy="428625"/>
            </a:xfrm>
            <a:prstGeom prst="chevron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just"/>
              <a:r>
                <a:rPr lang="es-ES_tradnl" b="1" dirty="0">
                  <a:solidFill>
                    <a:srgbClr val="FFFFFF"/>
                  </a:solidFill>
                  <a:latin typeface="Helvetica Neue Light"/>
                  <a:cs typeface="Helvetica Neue Light"/>
                  <a:sym typeface="Gill Sans" pitchFamily="-123" charset="0"/>
                </a:rPr>
                <a:t>Tendencias de la computación paralela</a:t>
              </a:r>
              <a:endParaRPr b="1" noProof="1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6404" name="57 Imagen" descr="1119114_46210493.jpg"/>
            <p:cNvPicPr>
              <a:picLocks noChangeAspect="1"/>
            </p:cNvPicPr>
            <p:nvPr/>
          </p:nvPicPr>
          <p:blipFill>
            <a:blip r:embed="rId3"/>
            <a:srcRect r="49545"/>
            <a:stretch>
              <a:fillRect/>
            </a:stretch>
          </p:blipFill>
          <p:spPr bwMode="auto">
            <a:xfrm>
              <a:off x="6503111" y="2508429"/>
              <a:ext cx="1876567" cy="2434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Marcador de número de diapositiva 1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6</a:t>
            </a:fld>
            <a:endParaRPr lang="es-E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_tradnl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800" dirty="0"/>
              <a:t>Arquitecturas para computación paralela: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400" dirty="0"/>
              <a:t>Memoria distribuida. Múltiples procesadores con su propia memoria física.</a:t>
            </a:r>
          </a:p>
          <a:p>
            <a:pPr marL="457200" lvl="1" indent="0">
              <a:buClr>
                <a:schemeClr val="tx1">
                  <a:lumMod val="85000"/>
                  <a:lumOff val="15000"/>
                </a:schemeClr>
              </a:buClr>
              <a:buNone/>
            </a:pPr>
            <a:endParaRPr lang="es-ES_tradnl" sz="2400" dirty="0"/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400" dirty="0"/>
              <a:t>Memoria compartida. Múltiples procesadores comparten memoria física.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endParaRPr lang="es-ES_tradnl" sz="2400" dirty="0"/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400" dirty="0"/>
              <a:t>Heterogéneas. 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Múltiples procesadores con memoria virtual compartida.</a:t>
            </a:r>
          </a:p>
          <a:p>
            <a:pPr lvl="2">
              <a:buClr>
                <a:schemeClr val="tx1">
                  <a:lumMod val="85000"/>
                  <a:lumOff val="15000"/>
                </a:schemeClr>
              </a:buClr>
            </a:pPr>
            <a:r>
              <a:rPr lang="es-ES_tradnl" sz="2000" dirty="0"/>
              <a:t>Múltiples procesadores con memoria compartida y distribuida.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endParaRPr lang="es-ES_tradnl" sz="2400" dirty="0"/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endParaRPr lang="es-ES_tradnl" sz="2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7</a:t>
            </a:fld>
            <a:endParaRPr lang="es-E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b="1" dirty="0"/>
              <a:t>Arquitecturas de memoria distribuida.</a:t>
            </a:r>
          </a:p>
          <a:p>
            <a:pPr lvl="1"/>
            <a:r>
              <a:rPr lang="es-ES" sz="2400" dirty="0"/>
              <a:t>Nodos conectados mediante una red de datos,</a:t>
            </a:r>
          </a:p>
          <a:p>
            <a:pPr lvl="1"/>
            <a:r>
              <a:rPr lang="es-ES" sz="2400" dirty="0"/>
              <a:t>Cada nodo es una unidad con procesador, memoria y periféricos.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8</a:t>
            </a:fld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3123388"/>
            <a:ext cx="6489700" cy="31250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dirty="0"/>
              <a:t>Arquitecturas paralelas</a:t>
            </a:r>
            <a:endParaRPr lang="es-ES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b="1" dirty="0"/>
              <a:t>Arquitecturas de memoria distribuida.</a:t>
            </a:r>
          </a:p>
          <a:p>
            <a:pPr lvl="1"/>
            <a:r>
              <a:rPr lang="es-ES" sz="2400" dirty="0" err="1"/>
              <a:t>Clusters</a:t>
            </a:r>
            <a:r>
              <a:rPr lang="es-ES" sz="2400" dirty="0"/>
              <a:t>. Colección de computadores que se encuentran interconectados mediante redes de alta velocidad (Ethernet, SCI, </a:t>
            </a:r>
            <a:r>
              <a:rPr lang="es-ES" sz="2400" dirty="0" err="1"/>
              <a:t>Myrinet</a:t>
            </a:r>
            <a:r>
              <a:rPr lang="es-ES" sz="2400" dirty="0"/>
              <a:t>, </a:t>
            </a:r>
            <a:r>
              <a:rPr lang="es-ES" sz="2400" dirty="0" err="1"/>
              <a:t>Infiniband</a:t>
            </a:r>
            <a:r>
              <a:rPr lang="es-ES" sz="2400" dirty="0"/>
              <a:t>).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5EA7E71F-C42E-48D2-9EB7-034BA6E46787}" type="slidenum">
              <a:rPr lang="es-ES" smtClean="0"/>
              <a:t>9</a:t>
            </a:fld>
            <a:endParaRPr lang="es-E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1429</Words>
  <Application>Microsoft Office PowerPoint</Application>
  <PresentationFormat>Presentación en pantalla (4:3)</PresentationFormat>
  <Paragraphs>317</Paragraphs>
  <Slides>38</Slides>
  <Notes>11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5" baseType="lpstr">
      <vt:lpstr>Arial</vt:lpstr>
      <vt:lpstr>Calibri</vt:lpstr>
      <vt:lpstr>Courier New</vt:lpstr>
      <vt:lpstr>Helvetica Neue Light</vt:lpstr>
      <vt:lpstr>Wingdings</vt:lpstr>
      <vt:lpstr>Tema de Office</vt:lpstr>
      <vt:lpstr>Image</vt:lpstr>
      <vt:lpstr>Computación Paralela</vt:lpstr>
      <vt:lpstr>Índice de Contenidos</vt:lpstr>
      <vt:lpstr>Índice de Contenidos</vt:lpstr>
      <vt:lpstr>Introducción</vt:lpstr>
      <vt:lpstr>Introducción</vt:lpstr>
      <vt:lpstr>Índice de Contenidos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Arquitecturas paralelas</vt:lpstr>
      <vt:lpstr>Índice de Contenidos</vt:lpstr>
      <vt:lpstr>Programación paralela</vt:lpstr>
      <vt:lpstr>Programación paralela</vt:lpstr>
      <vt:lpstr>Programación paralela</vt:lpstr>
      <vt:lpstr>Programación paralela</vt:lpstr>
      <vt:lpstr>Programación paralela</vt:lpstr>
      <vt:lpstr>Programación paralela</vt:lpstr>
      <vt:lpstr>Programación paralela</vt:lpstr>
      <vt:lpstr>Programación paralela</vt:lpstr>
      <vt:lpstr>Programación paralela</vt:lpstr>
      <vt:lpstr>Índice de Contenidos</vt:lpstr>
      <vt:lpstr>Metodologías de diseño</vt:lpstr>
      <vt:lpstr>Metodologías de diseño</vt:lpstr>
      <vt:lpstr>Metodologías de diseño</vt:lpstr>
      <vt:lpstr>Índice de Contenidos</vt:lpstr>
      <vt:lpstr>Tendencias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Jimt</dc:creator>
  <cp:lastModifiedBy>Cesar Pedraza</cp:lastModifiedBy>
  <cp:revision>392</cp:revision>
  <dcterms:created xsi:type="dcterms:W3CDTF">2019-04-04T12:02:58Z</dcterms:created>
  <dcterms:modified xsi:type="dcterms:W3CDTF">2020-03-05T17:14:16Z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9226-10.1.0.5707</vt:lpwstr>
  </property>
</Properties>
</file>